
<file path=[Content_Types].xml><?xml version="1.0" encoding="utf-8"?>
<Types xmlns="http://schemas.openxmlformats.org/package/2006/content-types">
  <Default ContentType="image/jpeg" Extension="jpg"/>
  <Default ContentType="image/gif" Extension="gif"/>
  <Default ContentType="image/png" Extension="png"/>
  <Default ContentType="image/vnd.ms-photo" Extension="wdp"/>
  <Default ContentType="application/vnd.openxmlformats-package.relationships+xml" Extension="rels"/>
  <Default ContentType="application/xml" Extension="xml"/>
  <Default ContentType="image/jpeg" Extension="jpeg"/>
  <Override ContentType="application/vnd.openxmlformats-officedocument.theme+xml" PartName="/ppt/theme/theme2.xml"/>
  <Override ContentType="application/vnd.openxmlformats-officedocument.theme+xml" PartName="/ppt/theme/theme1.xml"/>
  <Override ContentType="application/vnd.openxmlformats-officedocument.presentationml.notesSlide+xml" PartName="/ppt/notesSlides/notesSlide5.xml"/>
  <Override ContentType="application/vnd.openxmlformats-officedocument.presentationml.notesSlide+xml" PartName="/ppt/notesSlides/notesSlide7.xml"/>
  <Override ContentType="application/vnd.openxmlformats-officedocument.presentationml.notesSlide+xml" PartName="/ppt/notesSlides/notesSlide9.xml"/>
  <Override ContentType="application/vnd.openxmlformats-officedocument.presentationml.notesSlide+xml" PartName="/ppt/notesSlides/notesSlide3.xml"/>
  <Override ContentType="application/vnd.openxmlformats-officedocument.presentationml.notesSlide+xml" PartName="/ppt/notesSlides/notesSlide1.xml"/>
  <Override ContentType="application/vnd.openxmlformats-officedocument.presentationml.notesSlide+xml" PartName="/ppt/notesSlides/notesSlide10.xml"/>
  <Override ContentType="application/vnd.openxmlformats-officedocument.presentationml.notesSlide+xml" PartName="/ppt/notesSlides/notesSlide4.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6.xml"/>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4.xml"/>
  <Override ContentType="application/vnd.openxmlformats-officedocument.presentationml.slideLayout+xml" PartName="/ppt/slideLayouts/slideLayout9.xml"/>
  <Override ContentType="application/vnd.openxmlformats-officedocument.presentationml.slideLayout+xml" PartName="/ppt/slideLayouts/slideLayout11.xml"/>
  <Override ContentType="application/vnd.openxmlformats-officedocument.presentationml.slideLayout+xml" PartName="/ppt/slideLayouts/slideLayout10.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notesMaster+xml" PartName="/ppt/notesMasters/notesMaster1.xml"/>
  <Override ContentType="application/vnd.openxmlformats-officedocument.presentationml.slide+xml" PartName="/ppt/slides/slide10.xml"/>
  <Override ContentType="application/vnd.openxmlformats-officedocument.presentationml.slide+xml" PartName="/ppt/slides/slide8.xml"/>
  <Override ContentType="application/vnd.openxmlformats-officedocument.presentationml.slide+xml" PartName="/ppt/slides/slide4.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1.xml"/>
  <Override ContentType="application/vnd.openxmlformats-officedocument.presentationml.slide+xml" PartName="/ppt/slides/slide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presentation.main+xml" PartName="/ppt/presentation.xml"/>
  <Override ContentType="application/vnd.openxmlformats-officedocument.presentationml.presProps+xml" PartName="/ppt/pres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9144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5" Type="http://schemas.openxmlformats.org/officeDocument/2006/relationships/slide" Target="slides/slide1.xml"/><Relationship Id="rId12" Type="http://schemas.openxmlformats.org/officeDocument/2006/relationships/slide" Target="slides/slide8.xml"/><Relationship Id="rId11" Type="http://schemas.openxmlformats.org/officeDocument/2006/relationships/slide" Target="slides/slide7.xml"/><Relationship Id="rId14" Type="http://schemas.openxmlformats.org/officeDocument/2006/relationships/slide" Target="slides/slide10.xml"/><Relationship Id="rId7" Type="http://schemas.openxmlformats.org/officeDocument/2006/relationships/slide" Target="slides/slide3.xml"/><Relationship Id="rId2" Type="http://schemas.openxmlformats.org/officeDocument/2006/relationships/presProps" Target="presProps1.xml"/><Relationship Id="rId10" Type="http://schemas.openxmlformats.org/officeDocument/2006/relationships/slide" Target="slides/slide6.xml"/><Relationship Id="rId13" Type="http://schemas.openxmlformats.org/officeDocument/2006/relationships/slide" Target="slides/slide9.xml"/><Relationship Id="rId8" Type="http://schemas.openxmlformats.org/officeDocument/2006/relationships/slide" Target="slides/slide4.xml"/><Relationship Id="rId4" Type="http://schemas.openxmlformats.org/officeDocument/2006/relationships/notesMaster" Target="notesMasters/notesMaster1.xml"/><Relationship Id="rId3" Type="http://schemas.openxmlformats.org/officeDocument/2006/relationships/slideMaster" Target="slideMasters/slideMaster1.xml"/><Relationship Id="rId9" Type="http://schemas.openxmlformats.org/officeDocument/2006/relationships/slide" Target="slides/slide5.xml"/><Relationship Id="rId6" Type="http://schemas.openxmlformats.org/officeDocument/2006/relationships/slide" Target="slides/slide2.xml"/><Relationship Id="rId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1AE653-0EFC-3244-AB51-27BF5411A64D}" type="datetimeFigureOut">
              <a:rPr lang="en-US" smtClean="0"/>
              <a:t>4/21/18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80D85-CA7F-4842-83CC-F44E0BB17160}" type="slidenum">
              <a:rPr lang="en-US" smtClean="0"/>
              <a:t>‹#›</a:t>
            </a:fld>
            <a:endParaRPr lang="en-US"/>
          </a:p>
        </p:txBody>
      </p:sp>
    </p:spTree>
    <p:extLst>
      <p:ext uri="{BB962C8B-B14F-4D97-AF65-F5344CB8AC3E}">
        <p14:creationId xmlns:p14="http://schemas.microsoft.com/office/powerpoint/2010/main" val="1178350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5" name="Shape 2065"/>
        <p:cNvGrpSpPr/>
        <p:nvPr/>
      </p:nvGrpSpPr>
      <p:grpSpPr>
        <a:xfrm>
          <a:off x="0" y="0"/>
          <a:ext cx="0" cy="0"/>
          <a:chOff x="0" y="0"/>
          <a:chExt cx="0" cy="0"/>
        </a:xfrm>
      </p:grpSpPr>
      <p:sp>
        <p:nvSpPr>
          <p:cNvPr id="2066" name="Shape 206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7" name="Shape 206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Hi, I’m Jon Pye from the Ocean Tracking Network. We’re a </a:t>
            </a:r>
            <a:r>
              <a:rPr b="0" i="0" lang="en-US" sz="1200">
                <a:solidFill>
                  <a:schemeClr val="dk1"/>
                </a:solidFill>
                <a:latin typeface="Calibri"/>
                <a:ea typeface="Calibri"/>
                <a:cs typeface="Calibri"/>
                <a:sym typeface="Calibri"/>
              </a:rPr>
              <a:t>global aquatic animal tracking, data management, and partnership platform headquartered at Dalhousie University in Canada. OTN began</a:t>
            </a:r>
            <a:r>
              <a:rPr lang="en-US"/>
              <a:t> in 2008 with a mission to support telemetry research across Canada’s three coasts and to build strong international partnerships across all of the world’s oceans. Our headquarters and data center began in support of a two-prong, seven-year scientific programme, a Canadian component that supported the study of keystone species in the Pacific, Arctic, and Atlantic regions with thousands of listening stations and tens of thousands of tags. And a global facet of the Ocean Tracking Network, partnerships built in South Africa, Australia, the USA, and Europe, and in fact some of the key contributors to OTN’s international scientific and data management steering committees are sitting here in the room.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OTN’s data work focuses primarily on acoustic telemetry because of the high immediate value of acoustic data collaboration, though we do some satellite work as well, especially in support of mobile receiver platforms like autonomous underwater vehicles, ocean gliders and animal oceanographers like this fella here.</a:t>
            </a:r>
            <a:endParaRPr/>
          </a:p>
        </p:txBody>
      </p:sp>
      <p:sp>
        <p:nvSpPr>
          <p:cNvPr id="2068" name="Shape 206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One more thing I’d like to note, the Canadian Community of Practice for Ocean Data Management, of which OTN’s a member, is putting together a team of bright young CS students to deliver a capstone project, and we’ve been pitching ideas all month. One that got support both from us and from Ocean Networks Canada out in British Columbia, was the idea of bringing more datasets held among the membership into ENV-DATA formats. We’ve got a head-start on telemetry, obviously, but if this idea gets taken up we might see some more OBIS-ENV reporting activity from all Canadian ocean data providers.</a:t>
            </a:r>
          </a:p>
        </p:txBody>
      </p:sp>
      <p:sp>
        <p:nvSpPr>
          <p:cNvPr id="4" name="Slide Number Placeholder 3"/>
          <p:cNvSpPr>
            <a:spLocks noGrp="1"/>
          </p:cNvSpPr>
          <p:nvPr>
            <p:ph type="sldNum" sz="quarter" idx="10"/>
          </p:nvPr>
        </p:nvSpPr>
        <p:spPr/>
        <p:txBody>
          <a:bodyPr/>
          <a:lstStyle/>
          <a:p>
            <a:fld id="{B6C2CC4B-AD48-BF42-BA65-EF777539063B}" type="slidenum">
              <a:rPr lang="en-US" smtClean="0"/>
              <a:t>10</a:t>
            </a:fld>
            <a:endParaRPr lang="en-US"/>
          </a:p>
        </p:txBody>
      </p:sp>
    </p:spTree>
    <p:extLst>
      <p:ext uri="{BB962C8B-B14F-4D97-AF65-F5344CB8AC3E}">
        <p14:creationId xmlns:p14="http://schemas.microsoft.com/office/powerpoint/2010/main" val="1575410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OTN-affiliated researchers use the latest technologies</a:t>
            </a:r>
            <a:r>
              <a:rPr lang="en-US" baseline="0" dirty="0"/>
              <a:t> in</a:t>
            </a:r>
            <a:r>
              <a:rPr lang="en-US" dirty="0"/>
              <a:t> animal</a:t>
            </a:r>
            <a:r>
              <a:rPr lang="en-US" baseline="0" dirty="0"/>
              <a:t> </a:t>
            </a:r>
            <a:r>
              <a:rPr lang="en-US" dirty="0"/>
              <a:t>acoustic</a:t>
            </a:r>
            <a:r>
              <a:rPr lang="en-US" baseline="0" dirty="0"/>
              <a:t> and satellite telemetry to track over 150 different species. This information is aggregated into the global OTN data warehouse, where we cross-reference, quality control, and reformat the data for the researcher’s optimal use with data analysis and visualization tools. OTN-affiliated researchers have designed tracking studies in many interesting ways; creating mobile animal-borne listening stations that carry receivers instead of tags to capture interspecies interaction, or adding standard oceanographic instrumentation to the animal payload for reporting animal behavior or ocean conditions in near-real time. OTN also maintains a fleet of AUVs and ocean gliders that carry their own oceanographic payloads to assist in characterizing the habitat around our listening stations. Some of these vehicles can also can recover and offload data from those underwater listening stations, all while acting as mobile detectors themselves.</a:t>
            </a:r>
          </a:p>
          <a:p>
            <a:endParaRPr lang="en-US" baseline="0" dirty="0"/>
          </a:p>
          <a:p>
            <a:r>
              <a:rPr lang="en-US" baseline="0" dirty="0"/>
              <a:t> These adjacent-to-tracking efforts help our researchers to guarantee access to timely, relevant evidence to assist in decision making, as with the right whale monitoring program currently underway in the Gulf of St Lawrence and on the Scotian Shelf, as well as the glider-mounted hydrophones we are piloting in the Salish Sea to identify and report whales based on their calls. We have built and we are continuing to build on this capacity to perform responsive remote sensing and providing a new capacity for spatial ecologists and biologists to use these tools in the design of studies that can provide timely answers to management challenges.</a:t>
            </a:r>
          </a:p>
        </p:txBody>
      </p:sp>
      <p:sp>
        <p:nvSpPr>
          <p:cNvPr id="4" name="Slide Number Placeholder 3"/>
          <p:cNvSpPr>
            <a:spLocks noGrp="1"/>
          </p:cNvSpPr>
          <p:nvPr>
            <p:ph type="sldNum" sz="quarter" idx="10"/>
          </p:nvPr>
        </p:nvSpPr>
        <p:spPr/>
        <p:txBody>
          <a:bodyPr/>
          <a:lstStyle/>
          <a:p>
            <a:fld id="{B6C2CC4B-AD48-BF42-BA65-EF777539063B}" type="slidenum">
              <a:rPr lang="en-US" smtClean="0"/>
              <a:t>2</a:t>
            </a:fld>
            <a:endParaRPr lang="en-US"/>
          </a:p>
        </p:txBody>
      </p:sp>
    </p:spTree>
    <p:extLst>
      <p:ext uri="{BB962C8B-B14F-4D97-AF65-F5344CB8AC3E}">
        <p14:creationId xmlns:p14="http://schemas.microsoft.com/office/powerpoint/2010/main" val="434929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Our long-standing relationship with OBIS stems from our common ancestry in the Census of Marine Life in 2000, and data cleared for publication by OTN’s Data Policy will be expressed to OBIS via the appropriate IPT for that project. We’ve put some recent effort into completely automating this process, and some –very- recent effort into automating the reporting using the OBIS-ENV format. </a:t>
            </a:r>
          </a:p>
          <a:p>
            <a:endParaRPr lang="en-US" baseline="0" dirty="0"/>
          </a:p>
          <a:p>
            <a:r>
              <a:rPr lang="en-US" baseline="0" dirty="0"/>
              <a:t>OTN is now testing a format that will allow us to report millions of instances of machine-observed animal presence from 2000 to 2018, derived from groupings of acoustic and satellite detections pulled together from across our network. Embargo release and PI approvals are our focus for 2018, and a lot of projects are waiting to be confirmed for release with their PIs. Once that is complete, a great deal more data, and detection data especially, will officially leave its embargo period and begin flowing from OTN. Being able to report all of the associated information collected via things like sensor tags and ocean robot detections via ENV-DATA will provide the most complete picture possible of our researchers’ efforts.</a:t>
            </a:r>
          </a:p>
        </p:txBody>
      </p:sp>
      <p:sp>
        <p:nvSpPr>
          <p:cNvPr id="4" name="Slide Number Placeholder 3"/>
          <p:cNvSpPr>
            <a:spLocks noGrp="1"/>
          </p:cNvSpPr>
          <p:nvPr>
            <p:ph type="sldNum" sz="quarter" idx="10"/>
          </p:nvPr>
        </p:nvSpPr>
        <p:spPr/>
        <p:txBody>
          <a:bodyPr/>
          <a:lstStyle/>
          <a:p>
            <a:fld id="{B6C2CC4B-AD48-BF42-BA65-EF777539063B}" type="slidenum">
              <a:rPr lang="en-US" smtClean="0"/>
              <a:t>3</a:t>
            </a:fld>
            <a:endParaRPr lang="en-US"/>
          </a:p>
        </p:txBody>
      </p:sp>
    </p:spTree>
    <p:extLst>
      <p:ext uri="{BB962C8B-B14F-4D97-AF65-F5344CB8AC3E}">
        <p14:creationId xmlns:p14="http://schemas.microsoft.com/office/powerpoint/2010/main" val="1322339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Shape 205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55" name="Shape 2055"/>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lvl="0" indent="0" algn="l" rtl="0">
              <a:spcBef>
                <a:spcPts val="0"/>
              </a:spcBef>
              <a:buSzPct val="25000"/>
              <a:buNone/>
            </a:pPr>
            <a:r>
              <a:rPr lang="en-US" dirty="0"/>
              <a:t>So here’s the current state of affairs for OTN and our reporting partners worldwide. We receive information from about 4000 listening stations every year, and have metadata for about 1800 actively-deployed listening stations by our Canadian partners and through international collaborations. Over 5000 animal tracking tags are currently active according to the latest records submitted by our collaborators, and new ones are being reported all the time. Funding for maintaining key OTN receiver arrays and data management personnel continues to be covered under the Canadian Foundation for Innovation Major Strategic Initiative grant until 2022. This 5 year grant is renewable and so we hope and anticipate being able to continue this work far into the future and allow our partners to leverage this base of infrastructure for global-scale scientific initiatives.</a:t>
            </a:r>
            <a:endParaRPr dirty="0"/>
          </a:p>
        </p:txBody>
      </p:sp>
      <p:sp>
        <p:nvSpPr>
          <p:cNvPr id="2056" name="Shape 2056"/>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lvl="0" indent="0" algn="r" rtl="0">
              <a:spcBef>
                <a:spcPts val="0"/>
              </a:spcBef>
              <a:buSzPct val="25000"/>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on, so will our programs and initiatives. Two </a:t>
            </a:r>
            <a:r>
              <a:rPr lang="en-US" baseline="0" dirty="0"/>
              <a:t>programs we’ve had a lot of success with are the ones we use to keep all our gear in the water, the equipment loan program and the buoy of opportunity program. Researchers have used our equipment loan program to extend the reach of their projects with surplus OTN equipment, taking on the used gear that has returned to the shelves in Halifax at the end of OTN Phase 1. This has had the result of introducing many new researchers from around the world to our network, bringing in their expertise in tracking new species, and opened us up to new methods in field work and analysis. [CLICK]</a:t>
            </a:r>
          </a:p>
          <a:p>
            <a:endParaRPr lang="en-US" baseline="0" dirty="0"/>
          </a:p>
          <a:p>
            <a:r>
              <a:rPr lang="en-US" baseline="0" dirty="0"/>
              <a:t>Similarly, our buoy of opportunity program lets OTN directly partner with organizations already deploying other sorts of moorings in a method that would be compatible with telemetry research, and adding our listening stations to their payloads. These partnerships are fairly benign for the mooring operators but lends new capacity to their observing systems and new collaborators in the local telemetry communities. Acoustic telemetry communities are especially prone to forming because of the </a:t>
            </a:r>
            <a:r>
              <a:rPr lang="en-US" baseline="0" dirty="0" err="1"/>
              <a:t>intercompatibility</a:t>
            </a:r>
            <a:r>
              <a:rPr lang="en-US" baseline="0" dirty="0"/>
              <a:t> of the listening gear, and wherever that seems to be reaching critical mass, we offer our database and our data ingestion pipeline to help manage their growing data needs. We call these sibling databases: Nodes.</a:t>
            </a:r>
            <a:endParaRPr lang="en-US" dirty="0"/>
          </a:p>
        </p:txBody>
      </p:sp>
      <p:sp>
        <p:nvSpPr>
          <p:cNvPr id="4" name="Slide Number Placeholder 3"/>
          <p:cNvSpPr>
            <a:spLocks noGrp="1"/>
          </p:cNvSpPr>
          <p:nvPr>
            <p:ph type="sldNum" sz="quarter" idx="10"/>
          </p:nvPr>
        </p:nvSpPr>
        <p:spPr/>
        <p:txBody>
          <a:bodyPr/>
          <a:lstStyle/>
          <a:p>
            <a:fld id="{B6C2CC4B-AD48-BF42-BA65-EF777539063B}" type="slidenum">
              <a:rPr lang="en-US" smtClean="0"/>
              <a:t>5</a:t>
            </a:fld>
            <a:endParaRPr lang="en-US"/>
          </a:p>
        </p:txBody>
      </p:sp>
    </p:spTree>
    <p:extLst>
      <p:ext uri="{BB962C8B-B14F-4D97-AF65-F5344CB8AC3E}">
        <p14:creationId xmlns:p14="http://schemas.microsoft.com/office/powerpoint/2010/main" val="3200653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nicely</a:t>
            </a:r>
            <a:r>
              <a:rPr lang="en-US" baseline="0" dirty="0"/>
              <a:t> aged diagram of how we envisioned</a:t>
            </a:r>
            <a:r>
              <a:rPr lang="en-US" dirty="0"/>
              <a:t> the Node databases</a:t>
            </a:r>
            <a:r>
              <a:rPr lang="en-US" baseline="0" dirty="0"/>
              <a:t> would work. I have a much more complicated one of these that I won’t use here. So on this diagram, a Document Management System holds data and metadata files received from the researcher. Those feed into a database that is able to cross-reference other projects’ detection data for external tag detections, with a public-facing layer on top with a subset of the data that is currently fit for public consumption. </a:t>
            </a:r>
          </a:p>
          <a:p>
            <a:endParaRPr lang="en-US" baseline="0" dirty="0"/>
          </a:p>
          <a:p>
            <a:r>
              <a:rPr lang="en-US" baseline="0" dirty="0"/>
              <a:t>So for OTN, and for our </a:t>
            </a:r>
            <a:r>
              <a:rPr lang="en-US" baseline="0" dirty="0" err="1"/>
              <a:t>NorthEast</a:t>
            </a:r>
            <a:r>
              <a:rPr lang="en-US" baseline="0" dirty="0"/>
              <a:t> Pacific Node, and South Africa, and Brazil, and now FACT on the US Atlantic Coast, the whole structure’s very much the same as the left diagram, </a:t>
            </a:r>
            <a:r>
              <a:rPr lang="en-US" baseline="0" dirty="0" err="1"/>
              <a:t>Plone</a:t>
            </a:r>
            <a:r>
              <a:rPr lang="en-US" baseline="0" dirty="0"/>
              <a:t> for document management and for the public-facing web stuff and the researchers’ private repository folders, </a:t>
            </a:r>
            <a:r>
              <a:rPr lang="en-US" baseline="0" dirty="0" err="1"/>
              <a:t>Geoserver</a:t>
            </a:r>
            <a:r>
              <a:rPr lang="en-US" baseline="0" dirty="0"/>
              <a:t> and ERDDAP serve out data layers, using AAT in ERDDAP and a simpler, </a:t>
            </a:r>
            <a:r>
              <a:rPr lang="en-US" baseline="0" dirty="0" err="1"/>
              <a:t>DarwinCore</a:t>
            </a:r>
            <a:r>
              <a:rPr lang="en-US" baseline="0" dirty="0"/>
              <a:t>-named set of layers on the </a:t>
            </a:r>
            <a:r>
              <a:rPr lang="en-US" baseline="0" dirty="0" err="1"/>
              <a:t>Geoserver</a:t>
            </a:r>
            <a:r>
              <a:rPr lang="en-US" baseline="0" dirty="0"/>
              <a:t>. We launched a new data portal in 2017, and now our own </a:t>
            </a:r>
            <a:r>
              <a:rPr lang="en-US" baseline="0" dirty="0" err="1"/>
              <a:t>GeoServer</a:t>
            </a:r>
            <a:r>
              <a:rPr lang="en-US" baseline="0" dirty="0"/>
              <a:t> actually directly serves the interactive map features and supplemental information, a setup I’m really starting to recommend.</a:t>
            </a:r>
          </a:p>
          <a:p>
            <a:endParaRPr lang="en-US" baseline="0" dirty="0"/>
          </a:p>
          <a:p>
            <a:r>
              <a:rPr lang="en-US" baseline="0" dirty="0"/>
              <a:t>The point of the node paradigm is that instead of always following our lead, the other nodes are independent and free do some of these pieces differently if they want to. OTN-Brazil went with </a:t>
            </a:r>
            <a:r>
              <a:rPr lang="en-US" baseline="0" dirty="0" err="1"/>
              <a:t>Plone</a:t>
            </a:r>
            <a:r>
              <a:rPr lang="en-US" baseline="0" dirty="0"/>
              <a:t> for their portal software, just like we did, and they were able to drop in a version of what we do rather quickly because we also shared all our our </a:t>
            </a:r>
            <a:r>
              <a:rPr lang="en-US" baseline="0" dirty="0" err="1"/>
              <a:t>webfront</a:t>
            </a:r>
            <a:r>
              <a:rPr lang="en-US" baseline="0" dirty="0"/>
              <a:t> code and our </a:t>
            </a:r>
            <a:r>
              <a:rPr lang="en-US" baseline="0" dirty="0" err="1"/>
              <a:t>Plone</a:t>
            </a:r>
            <a:r>
              <a:rPr lang="en-US" baseline="0" dirty="0"/>
              <a:t> configuration. FACT, a group of sixty or so researchers who don’t really crave strong affiliation at this point, is getting their website together under the SECOORA and Axiom umbrella, and they do have ERDDAP and </a:t>
            </a:r>
            <a:r>
              <a:rPr lang="en-US" baseline="0" dirty="0" err="1"/>
              <a:t>GeoServer</a:t>
            </a:r>
            <a:r>
              <a:rPr lang="en-US" baseline="0" dirty="0"/>
              <a:t> standing by just like we do as data resources, but they don’t have to deploy them to publish everything the way we have. A little further north, a group called MATOS is in the Chesapeake doing their own thing completely, and are working towards plugging our data pipelines into a researcher-driven submission portal that will offer direct feedback to a submitter on potential flaws in their metadata and data files.</a:t>
            </a:r>
          </a:p>
          <a:p>
            <a:endParaRPr lang="en-US" baseline="0" dirty="0"/>
          </a:p>
          <a:p>
            <a:r>
              <a:rPr lang="en-US" baseline="0" dirty="0"/>
              <a:t> Also, when it comes to the public pieces of the database, nodes can use these to report out however they want to share their public data with partners. We can use a lot of this information to connect nodes with databases that aren’t formatted like ours, but there is a bit of work to do to find that common ground, work we did with ETN last year when Benny and Filip came to Halifax from VLIZ to help us build a mechanism to map mystery tags between our groups. It’s our hope, and OTN will continue to work towards seeing, that anything we do will come back into this node software ecosystem and thus be of benefit to everyone.</a:t>
            </a:r>
          </a:p>
          <a:p>
            <a:endParaRPr lang="en-US" baseline="0" dirty="0"/>
          </a:p>
          <a:p>
            <a:r>
              <a:rPr lang="en-US" baseline="0" dirty="0"/>
              <a:t>When OTN writes extensions to the structure of our database, we create a SQL migration, using a simple migration package that Kyle actually put us onto a few years ago, called nomad. Our philosophy there is not to do anything destructive, we want every one of our nodes to be able to come along without worrying about breaking something they’ve built. We’ve published a few database migrations over the past year that have mainly simplified and sped up the population of some of our discovery metadata tables, and we’re about to release a migration that will enhance how we track the researchers affiliated with our projects, giving them a temporal dimension as well as leveraging the ORCID researcher database to track them authoritatively. We also have in there a tool that lets us cross-reference our held species information against the IUCN </a:t>
            </a:r>
            <a:r>
              <a:rPr lang="en-US" baseline="0" dirty="0" err="1"/>
              <a:t>RedList</a:t>
            </a:r>
            <a:r>
              <a:rPr lang="en-US" baseline="0" dirty="0"/>
              <a:t> for reporting purposes.</a:t>
            </a:r>
            <a:endParaRPr lang="en-US" dirty="0"/>
          </a:p>
        </p:txBody>
      </p:sp>
    </p:spTree>
    <p:extLst>
      <p:ext uri="{BB962C8B-B14F-4D97-AF65-F5344CB8AC3E}">
        <p14:creationId xmlns:p14="http://schemas.microsoft.com/office/powerpoint/2010/main" val="248541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So that last slide was for between-node and out-of-node things. We can look at how data gets into a single node as well.</a:t>
            </a:r>
          </a:p>
          <a:p>
            <a:endParaRPr lang="en-CA" sz="1200" kern="1200" baseline="0" dirty="0">
              <a:solidFill>
                <a:schemeClr val="tx1"/>
              </a:solidFill>
              <a:effectLst/>
              <a:latin typeface="+mn-lt"/>
              <a:ea typeface="+mn-ea"/>
              <a:cs typeface="+mn-cs"/>
            </a:endParaRPr>
          </a:p>
          <a:p>
            <a:r>
              <a:rPr lang="en-CA" sz="1200" kern="1200" baseline="0" dirty="0">
                <a:solidFill>
                  <a:schemeClr val="tx1"/>
                </a:solidFill>
                <a:effectLst/>
                <a:latin typeface="+mn-lt"/>
                <a:ea typeface="+mn-ea"/>
                <a:cs typeface="+mn-cs"/>
              </a:rPr>
              <a:t>So let’s say the whole process of data acquisition is that big uncomplicated circle there. Everyone in this room can appreciate how difficult that process actually is, and we’ve got fully half of our QC scripting ( not to mention our staff ) dedicated to catching problems at this level. Once we’re happy with the submissions, our researcher-provided data gets loaded into their individual project schemas, which can be one per study or maybe we combine a few studies belonging to the same person, though we have found that separating projects by study question is easier and more sensible for citation and preservation purposes. All that study data gets </a:t>
            </a:r>
            <a:r>
              <a:rPr lang="en-CA" sz="1200" kern="1200" baseline="0" dirty="0" err="1">
                <a:solidFill>
                  <a:schemeClr val="tx1"/>
                </a:solidFill>
                <a:effectLst/>
                <a:latin typeface="+mn-lt"/>
                <a:ea typeface="+mn-ea"/>
                <a:cs typeface="+mn-cs"/>
              </a:rPr>
              <a:t>QCed</a:t>
            </a:r>
            <a:r>
              <a:rPr lang="en-CA" sz="1200" kern="1200" baseline="0" dirty="0">
                <a:solidFill>
                  <a:schemeClr val="tx1"/>
                </a:solidFill>
                <a:effectLst/>
                <a:latin typeface="+mn-lt"/>
                <a:ea typeface="+mn-ea"/>
                <a:cs typeface="+mn-cs"/>
              </a:rPr>
              <a:t> further with respect to what else is already in the database, and then gets reformatted and promoted within the project schema until the data can be inherited by the aggregate schema. </a:t>
            </a:r>
          </a:p>
          <a:p>
            <a:endParaRPr lang="en-CA" sz="1200" kern="1200" baseline="0" dirty="0">
              <a:solidFill>
                <a:schemeClr val="tx1"/>
              </a:solidFill>
              <a:effectLst/>
              <a:latin typeface="+mn-lt"/>
              <a:ea typeface="+mn-ea"/>
              <a:cs typeface="+mn-cs"/>
            </a:endParaRPr>
          </a:p>
          <a:p>
            <a:r>
              <a:rPr lang="en-CA" sz="1200" kern="1200" baseline="0" dirty="0">
                <a:solidFill>
                  <a:schemeClr val="tx1"/>
                </a:solidFill>
                <a:effectLst/>
                <a:latin typeface="+mn-lt"/>
                <a:ea typeface="+mn-ea"/>
                <a:cs typeface="+mn-cs"/>
              </a:rPr>
              <a:t>The aggregated parent schema is the united dataset that we use to: </a:t>
            </a:r>
          </a:p>
          <a:p>
            <a:r>
              <a:rPr lang="en-CA" sz="1200" kern="1200" baseline="0" dirty="0">
                <a:solidFill>
                  <a:schemeClr val="tx1"/>
                </a:solidFill>
                <a:effectLst/>
                <a:latin typeface="+mn-lt"/>
                <a:ea typeface="+mn-ea"/>
                <a:cs typeface="+mn-cs"/>
              </a:rPr>
              <a:t>	generate summaries and data products for the web</a:t>
            </a:r>
          </a:p>
          <a:p>
            <a:r>
              <a:rPr lang="en-CA" sz="1200" kern="1200" baseline="0" dirty="0">
                <a:solidFill>
                  <a:schemeClr val="tx1"/>
                </a:solidFill>
                <a:effectLst/>
                <a:latin typeface="+mn-lt"/>
                <a:ea typeface="+mn-ea"/>
                <a:cs typeface="+mn-cs"/>
              </a:rPr>
              <a:t>	push subsets of public data to </a:t>
            </a:r>
            <a:r>
              <a:rPr lang="en-CA" sz="1200" kern="1200" baseline="0" dirty="0" err="1">
                <a:solidFill>
                  <a:schemeClr val="tx1"/>
                </a:solidFill>
                <a:effectLst/>
                <a:latin typeface="+mn-lt"/>
                <a:ea typeface="+mn-ea"/>
                <a:cs typeface="+mn-cs"/>
              </a:rPr>
              <a:t>Geoserver</a:t>
            </a:r>
            <a:r>
              <a:rPr lang="en-CA" sz="1200" kern="1200" baseline="0" dirty="0">
                <a:solidFill>
                  <a:schemeClr val="tx1"/>
                </a:solidFill>
                <a:effectLst/>
                <a:latin typeface="+mn-lt"/>
                <a:ea typeface="+mn-ea"/>
                <a:cs typeface="+mn-cs"/>
              </a:rPr>
              <a:t> and ERDDAP, </a:t>
            </a:r>
          </a:p>
          <a:p>
            <a:r>
              <a:rPr lang="en-CA" sz="1200" kern="1200" baseline="0" dirty="0">
                <a:solidFill>
                  <a:schemeClr val="tx1"/>
                </a:solidFill>
                <a:effectLst/>
                <a:latin typeface="+mn-lt"/>
                <a:ea typeface="+mn-ea"/>
                <a:cs typeface="+mn-cs"/>
              </a:rPr>
              <a:t>	build privately held detection extract files that give a researcher a complete summary of everywhere their animals have been detected</a:t>
            </a:r>
          </a:p>
          <a:p>
            <a:endParaRPr lang="en-CA" sz="1200" kern="1200" baseline="0" dirty="0">
              <a:solidFill>
                <a:schemeClr val="tx1"/>
              </a:solidFill>
              <a:effectLst/>
              <a:latin typeface="+mn-lt"/>
              <a:ea typeface="+mn-ea"/>
              <a:cs typeface="+mn-cs"/>
            </a:endParaRPr>
          </a:p>
          <a:p>
            <a:r>
              <a:rPr lang="en-CA" sz="1200" kern="1200" baseline="0" dirty="0">
                <a:solidFill>
                  <a:schemeClr val="tx1"/>
                </a:solidFill>
                <a:effectLst/>
                <a:latin typeface="+mn-lt"/>
                <a:ea typeface="+mn-ea"/>
                <a:cs typeface="+mn-cs"/>
              </a:rPr>
              <a:t>Because each project, and each node, are set up the same way, we can use a single set of rules and processes to publish a project’s data from any of the OTN-like databases to its </a:t>
            </a:r>
            <a:r>
              <a:rPr lang="en-CA" sz="1200" kern="1200" baseline="0" dirty="0" err="1">
                <a:solidFill>
                  <a:schemeClr val="tx1"/>
                </a:solidFill>
                <a:effectLst/>
                <a:latin typeface="+mn-lt"/>
                <a:ea typeface="+mn-ea"/>
                <a:cs typeface="+mn-cs"/>
              </a:rPr>
              <a:t>Geoserver</a:t>
            </a:r>
            <a:r>
              <a:rPr lang="en-CA" sz="1200" kern="1200" baseline="0" dirty="0">
                <a:solidFill>
                  <a:schemeClr val="tx1"/>
                </a:solidFill>
                <a:effectLst/>
                <a:latin typeface="+mn-lt"/>
                <a:ea typeface="+mn-ea"/>
                <a:cs typeface="+mn-cs"/>
              </a:rPr>
              <a:t>, to its ERDDAP and where applicable, to upstream national aggregators like the ATN DAC and OBIS. This inheritance aggregation also lets these self-contained project schemas that live in one OTN database node to cross over wholesale into another database node, thus sharing its information with multiple databases at once. A parent node identifier is assigned to projects that leave their parent node, which allows us to determine which node is authoritative for writing data to that project and helps avoid namespace issues, and all databases that receive this node information can resolve detections and project metadata for the projects that are mirrored in this way. This reduces reporting requirements for investigators that are members of multiple organizations and broadens the reach of their projects as they can join other database nodes and match their tagged animals with minimal extra effort on their part.</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Every piece of this process is defined and executed as part of a Python library published by OTN and shared with all of our Node operators, acting on a database whose structure and operation are defined in a sister project that allows a user to spin up an OTN Database Node as a standalone server, as a virtual machine, or on cloud services as a Docker constellation. We again have Axiom to thank for introducing us to Docker and contributing that piece of work.</a:t>
            </a:r>
          </a:p>
          <a:p>
            <a:endParaRPr lang="en-US" dirty="0"/>
          </a:p>
        </p:txBody>
      </p:sp>
      <p:sp>
        <p:nvSpPr>
          <p:cNvPr id="4" name="Slide Number Placeholder 3"/>
          <p:cNvSpPr>
            <a:spLocks noGrp="1"/>
          </p:cNvSpPr>
          <p:nvPr>
            <p:ph type="sldNum" sz="quarter" idx="10"/>
          </p:nvPr>
        </p:nvSpPr>
        <p:spPr/>
        <p:txBody>
          <a:bodyPr/>
          <a:lstStyle/>
          <a:p>
            <a:fld id="{1FE6198A-5368-451F-BDFA-61F87293167A}" type="slidenum">
              <a:rPr lang="en-US" smtClean="0"/>
              <a:t>7</a:t>
            </a:fld>
            <a:endParaRPr lang="en-US"/>
          </a:p>
        </p:txBody>
      </p:sp>
    </p:spTree>
    <p:extLst>
      <p:ext uri="{BB962C8B-B14F-4D97-AF65-F5344CB8AC3E}">
        <p14:creationId xmlns:p14="http://schemas.microsoft.com/office/powerpoint/2010/main" val="975179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keep our node operators up to date on the developments, and to harvest suggestions from them on what to build next, we get together whenever we can for node training workshops. Recently, we</a:t>
            </a:r>
            <a:r>
              <a:rPr lang="en-US" baseline="0" dirty="0"/>
              <a:t> held a Data Management Workshop up in Halifax just after our annual Symposium, which a lot of you attended, and there we were able to pull together Joy Young from FACT, Dr. Taryn Murray who manages the database in South Africa, and Jenny Chiu from Canada’s Department of Fisheries and Oceans. We’re aiming to have another node training workshop in Winter 2018 on Florida’s Atlantic Coast, and we’re also in talks with groups in the Central Pacific region about combining their work into a potential OTN Node, and if that yields a positive result we’re looking at potentially putting on a workshop in November in Ecuador.</a:t>
            </a:r>
          </a:p>
        </p:txBody>
      </p:sp>
      <p:sp>
        <p:nvSpPr>
          <p:cNvPr id="4" name="Slide Number Placeholder 3"/>
          <p:cNvSpPr>
            <a:spLocks noGrp="1"/>
          </p:cNvSpPr>
          <p:nvPr>
            <p:ph type="sldNum" sz="quarter" idx="10"/>
          </p:nvPr>
        </p:nvSpPr>
        <p:spPr/>
        <p:txBody>
          <a:bodyPr/>
          <a:lstStyle/>
          <a:p>
            <a:fld id="{B6C2CC4B-AD48-BF42-BA65-EF777539063B}" type="slidenum">
              <a:rPr lang="en-US" smtClean="0"/>
              <a:t>8</a:t>
            </a:fld>
            <a:endParaRPr lang="en-US"/>
          </a:p>
        </p:txBody>
      </p:sp>
    </p:spTree>
    <p:extLst>
      <p:ext uri="{BB962C8B-B14F-4D97-AF65-F5344CB8AC3E}">
        <p14:creationId xmlns:p14="http://schemas.microsoft.com/office/powerpoint/2010/main" val="3631265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Over the last couple of months, we’ve been building out the pipeline to take OTN data and submit it to OBIS IPTs using Event Core / Occurrence Core / </a:t>
            </a:r>
            <a:r>
              <a:rPr lang="en-US" baseline="0" dirty="0" err="1"/>
              <a:t>EMoF</a:t>
            </a:r>
            <a:r>
              <a:rPr lang="en-US" baseline="0" dirty="0"/>
              <a:t> format. We’ve now got potential templates in need of a shakedown for simple acoustic telemetry projects and for projects using sensor-enabled acoustic tags, and we will take cues from the work done by ETN and IMOS for formatting and reporting satellite tag submissions. In looking forward to future headaches, I’m interested in examining scalability for the high-frequency oceanographic and physical data being reported by new instruments coming online now. Specifically we’ve got a large accelerometry dataset being generated by a tag that is gaining in popularity with our membership. We’ve also got a novel but not too different case in our autonomous vehicles and their mobile listening stations. I know we’ll all continue working together to wrangle this and other new technology into reasonable shapes as it starts showing up in our metadata sheets.</a:t>
            </a:r>
          </a:p>
        </p:txBody>
      </p:sp>
      <p:sp>
        <p:nvSpPr>
          <p:cNvPr id="4" name="Slide Number Placeholder 3"/>
          <p:cNvSpPr>
            <a:spLocks noGrp="1"/>
          </p:cNvSpPr>
          <p:nvPr>
            <p:ph type="sldNum" sz="quarter" idx="10"/>
          </p:nvPr>
        </p:nvSpPr>
        <p:spPr/>
        <p:txBody>
          <a:bodyPr/>
          <a:lstStyle/>
          <a:p>
            <a:fld id="{B6C2CC4B-AD48-BF42-BA65-EF777539063B}" type="slidenum">
              <a:rPr lang="en-US" smtClean="0"/>
              <a:t>9</a:t>
            </a:fld>
            <a:endParaRPr lang="en-US"/>
          </a:p>
        </p:txBody>
      </p:sp>
    </p:spTree>
    <p:extLst>
      <p:ext uri="{BB962C8B-B14F-4D97-AF65-F5344CB8AC3E}">
        <p14:creationId xmlns:p14="http://schemas.microsoft.com/office/powerpoint/2010/main" val="1106639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FBC3C2-3824-8549-B168-275FD36A9EFE}" type="datetimeFigureOut">
              <a:rPr lang="en-US" smtClean="0"/>
              <a:t>4/21/18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6B9B73-9ADB-B443-8D04-03D7786D036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FBC3C2-3824-8549-B168-275FD36A9EFE}" type="datetimeFigureOut">
              <a:rPr lang="en-US" smtClean="0"/>
              <a:t>4/21/18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6B9B73-9ADB-B443-8D04-03D7786D036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FBC3C2-3824-8549-B168-275FD36A9EFE}" type="datetimeFigureOut">
              <a:rPr lang="en-US" smtClean="0"/>
              <a:t>4/21/18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6B9B73-9ADB-B443-8D04-03D7786D036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FBC3C2-3824-8549-B168-275FD36A9EFE}" type="datetimeFigureOut">
              <a:rPr lang="en-US" smtClean="0"/>
              <a:t>4/21/18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6B9B73-9ADB-B443-8D04-03D7786D036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FBC3C2-3824-8549-B168-275FD36A9EFE}" type="datetimeFigureOut">
              <a:rPr lang="en-US" smtClean="0"/>
              <a:t>4/21/18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6B9B73-9ADB-B443-8D04-03D7786D036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FBC3C2-3824-8549-B168-275FD36A9EFE}" type="datetimeFigureOut">
              <a:rPr lang="en-US" smtClean="0"/>
              <a:t>4/21/18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6B9B73-9ADB-B443-8D04-03D7786D036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FBC3C2-3824-8549-B168-275FD36A9EFE}" type="datetimeFigureOut">
              <a:rPr lang="en-US" smtClean="0"/>
              <a:t>4/21/18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6B9B73-9ADB-B443-8D04-03D7786D036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FBC3C2-3824-8549-B168-275FD36A9EFE}" type="datetimeFigureOut">
              <a:rPr lang="en-US" smtClean="0"/>
              <a:t>4/21/18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6B9B73-9ADB-B443-8D04-03D7786D036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FBC3C2-3824-8549-B168-275FD36A9EFE}" type="datetimeFigureOut">
              <a:rPr lang="en-US" smtClean="0"/>
              <a:t>4/21/18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6B9B73-9ADB-B443-8D04-03D7786D036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FBC3C2-3824-8549-B168-275FD36A9EFE}" type="datetimeFigureOut">
              <a:rPr lang="en-US" smtClean="0"/>
              <a:t>4/21/18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6B9B73-9ADB-B443-8D04-03D7786D036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FBC3C2-3824-8549-B168-275FD36A9EFE}" type="datetimeFigureOut">
              <a:rPr lang="en-US" smtClean="0"/>
              <a:t>4/21/18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6B9B73-9ADB-B443-8D04-03D7786D036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FBC3C2-3824-8549-B168-275FD36A9EFE}" type="datetimeFigureOut">
              <a:rPr lang="en-US" smtClean="0"/>
              <a:t>4/21/18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6B9B73-9ADB-B443-8D04-03D7786D036C}" type="slidenum">
              <a:rPr lang="en-US" smtClean="0"/>
              <a:t>‹#›</a:t>
            </a:fld>
            <a:endParaRPr lang="en-US"/>
          </a:p>
        </p:txBody>
      </p:sp>
    </p:spTree>
    <p:extLst>
      <p:ext uri="{BB962C8B-B14F-4D97-AF65-F5344CB8AC3E}">
        <p14:creationId xmlns:p14="http://schemas.microsoft.com/office/powerpoint/2010/main" val="253095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3" Type="http://schemas.openxmlformats.org/officeDocument/2006/relationships/image" Target="../media/image1.jpeg"/><Relationship Id="rId5" Type="http://schemas.openxmlformats.org/officeDocument/2006/relationships/image" Target="../media/image3.png"/><Relationship Id="rId4" Type="http://schemas.openxmlformats.org/officeDocument/2006/relationships/image" Target="../media/image3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gif"/><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jp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members.oceantrack.org/statistic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gif"/><Relationship Id="rId13" Type="http://schemas.microsoft.com/office/2007/relationships/hdphoto" Target="../media/hdphoto2.wdp"/><Relationship Id="rId3" Type="http://schemas.openxmlformats.org/officeDocument/2006/relationships/image" Target="../media/image17.png"/><Relationship Id="rId7" Type="http://schemas.openxmlformats.org/officeDocument/2006/relationships/image" Target="../media/image21.jpeg"/><Relationship Id="rId12"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9" name="Shape 2069"/>
        <p:cNvGrpSpPr/>
        <p:nvPr/>
      </p:nvGrpSpPr>
      <p:grpSpPr>
        <a:xfrm>
          <a:off x="0" y="0"/>
          <a:ext cx="0" cy="0"/>
          <a:chOff x="0" y="0"/>
          <a:chExt cx="0" cy="0"/>
        </a:xfrm>
      </p:grpSpPr>
      <p:sp>
        <p:nvSpPr>
          <p:cNvPr id="2070" name="Shape 2070"/>
          <p:cNvSpPr/>
          <p:nvPr/>
        </p:nvSpPr>
        <p:spPr>
          <a:xfrm>
            <a:off x="6688261" y="5893407"/>
            <a:ext cx="914400" cy="9144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pexels-photo.jpg" id="2071" name="Shape 2071"/>
          <p:cNvPicPr preferRelativeResize="0"/>
          <p:nvPr/>
        </p:nvPicPr>
        <p:blipFill rotWithShape="1">
          <a:blip r:embed="rId3">
            <a:alphaModFix/>
          </a:blip>
          <a:srcRect b="0" l="22147" r="39693" t="0"/>
          <a:stretch/>
        </p:blipFill>
        <p:spPr>
          <a:xfrm>
            <a:off x="0" y="2"/>
            <a:ext cx="4762243" cy="7020131"/>
          </a:xfrm>
          <a:prstGeom prst="rect">
            <a:avLst/>
          </a:prstGeom>
          <a:noFill/>
          <a:ln>
            <a:noFill/>
          </a:ln>
        </p:spPr>
      </p:pic>
      <p:pic>
        <p:nvPicPr>
          <p:cNvPr descr="OTN Logo_Rev.eps" id="2072" name="Shape 2072"/>
          <p:cNvPicPr preferRelativeResize="0"/>
          <p:nvPr/>
        </p:nvPicPr>
        <p:blipFill rotWithShape="1">
          <a:blip r:embed="rId4">
            <a:alphaModFix/>
          </a:blip>
          <a:srcRect b="14442" l="19402" r="54756" t="0"/>
          <a:stretch/>
        </p:blipFill>
        <p:spPr>
          <a:xfrm>
            <a:off x="89382" y="794086"/>
            <a:ext cx="4583484" cy="2701413"/>
          </a:xfrm>
          <a:prstGeom prst="rect">
            <a:avLst/>
          </a:prstGeom>
          <a:noFill/>
          <a:ln>
            <a:noFill/>
          </a:ln>
        </p:spPr>
      </p:pic>
      <p:pic>
        <p:nvPicPr>
          <p:cNvPr descr="transparentseal.tif" id="2073" name="Shape 2073"/>
          <p:cNvPicPr preferRelativeResize="0"/>
          <p:nvPr/>
        </p:nvPicPr>
        <p:blipFill rotWithShape="1">
          <a:blip r:embed="rId5">
            <a:alphaModFix/>
          </a:blip>
          <a:srcRect b="0" l="0" r="0" t="0"/>
          <a:stretch/>
        </p:blipFill>
        <p:spPr>
          <a:xfrm rot="-301569">
            <a:off x="3109888" y="3259975"/>
            <a:ext cx="5408440" cy="5638835"/>
          </a:xfrm>
          <a:prstGeom prst="rect">
            <a:avLst/>
          </a:prstGeom>
          <a:noFill/>
          <a:ln>
            <a:noFill/>
          </a:ln>
        </p:spPr>
      </p:pic>
      <p:sp>
        <p:nvSpPr>
          <p:cNvPr id="2074" name="Shape 2074"/>
          <p:cNvSpPr/>
          <p:nvPr/>
        </p:nvSpPr>
        <p:spPr>
          <a:xfrm>
            <a:off x="5357272" y="110972"/>
            <a:ext cx="34908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4800" u="none" cap="none" strike="noStrike">
                <a:solidFill>
                  <a:srgbClr val="1F497D"/>
                </a:solidFill>
                <a:latin typeface="Calibri"/>
                <a:ea typeface="Calibri"/>
                <a:cs typeface="Calibri"/>
                <a:sym typeface="Calibri"/>
              </a:rPr>
              <a:t>who </a:t>
            </a:r>
            <a:r>
              <a:rPr b="1" i="0" lang="en-US" sz="4800" u="none" cap="none" strike="noStrike">
                <a:solidFill>
                  <a:srgbClr val="1F497D"/>
                </a:solidFill>
                <a:latin typeface="Calibri"/>
                <a:ea typeface="Calibri"/>
                <a:cs typeface="Calibri"/>
                <a:sym typeface="Calibri"/>
              </a:rPr>
              <a:t>we are</a:t>
            </a:r>
            <a:endParaRPr b="1" sz="4800">
              <a:solidFill>
                <a:schemeClr val="dk1"/>
              </a:solidFill>
              <a:latin typeface="Calibri"/>
              <a:ea typeface="Calibri"/>
              <a:cs typeface="Calibri"/>
              <a:sym typeface="Calibri"/>
            </a:endParaRPr>
          </a:p>
        </p:txBody>
      </p:sp>
      <p:sp>
        <p:nvSpPr>
          <p:cNvPr id="2075" name="Shape 2075"/>
          <p:cNvSpPr/>
          <p:nvPr/>
        </p:nvSpPr>
        <p:spPr>
          <a:xfrm>
            <a:off x="5259051" y="941969"/>
            <a:ext cx="3589200" cy="37242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1F497D"/>
              </a:buClr>
              <a:buSzPts val="1800"/>
              <a:buFont typeface="Noto Sans Symbols"/>
              <a:buChar char="❖"/>
            </a:pPr>
            <a:r>
              <a:rPr lang="en-US" sz="1800">
                <a:solidFill>
                  <a:srgbClr val="1F497D"/>
                </a:solidFill>
                <a:latin typeface="Calibri"/>
                <a:ea typeface="Calibri"/>
                <a:cs typeface="Calibri"/>
                <a:sym typeface="Calibri"/>
              </a:rPr>
              <a:t>Started 2008 w/ funding from CFI / NSERC ); inherited POST datasets; HQ in Halifax, NS </a:t>
            </a:r>
            <a:endParaRPr/>
          </a:p>
          <a:p>
            <a:pPr indent="-342900" lvl="0" marL="342900" marR="0" rtl="0" algn="l">
              <a:spcBef>
                <a:spcPts val="0"/>
              </a:spcBef>
              <a:spcAft>
                <a:spcPts val="0"/>
              </a:spcAft>
              <a:buClr>
                <a:srgbClr val="1F497D"/>
              </a:buClr>
              <a:buSzPts val="1800"/>
              <a:buFont typeface="Noto Sans Symbols"/>
              <a:buChar char="❖"/>
            </a:pPr>
            <a:r>
              <a:rPr lang="en-US" sz="1800">
                <a:solidFill>
                  <a:srgbClr val="1F497D"/>
                </a:solidFill>
                <a:latin typeface="Calibri"/>
                <a:ea typeface="Calibri"/>
                <a:cs typeface="Calibri"/>
                <a:sym typeface="Calibri"/>
              </a:rPr>
              <a:t>Collaborative, globally-linked </a:t>
            </a:r>
            <a:r>
              <a:rPr b="1" lang="en-US" sz="1800">
                <a:solidFill>
                  <a:srgbClr val="1F497D"/>
                </a:solidFill>
                <a:latin typeface="Calibri"/>
                <a:ea typeface="Calibri"/>
                <a:cs typeface="Calibri"/>
                <a:sym typeface="Calibri"/>
              </a:rPr>
              <a:t>infrastructure</a:t>
            </a:r>
            <a:r>
              <a:rPr lang="en-US" sz="1800">
                <a:solidFill>
                  <a:srgbClr val="1F497D"/>
                </a:solidFill>
                <a:latin typeface="Calibri"/>
                <a:ea typeface="Calibri"/>
                <a:cs typeface="Calibri"/>
                <a:sym typeface="Calibri"/>
              </a:rPr>
              <a:t> platform and research network </a:t>
            </a:r>
            <a:endParaRPr/>
          </a:p>
          <a:p>
            <a:pPr indent="-342900" lvl="0" marL="342900" marR="0" rtl="0" algn="l">
              <a:spcBef>
                <a:spcPts val="0"/>
              </a:spcBef>
              <a:spcAft>
                <a:spcPts val="0"/>
              </a:spcAft>
              <a:buClr>
                <a:srgbClr val="1F497D"/>
              </a:buClr>
              <a:buSzPts val="1800"/>
              <a:buFont typeface="Noto Sans Symbols"/>
              <a:buChar char="❖"/>
            </a:pPr>
            <a:r>
              <a:rPr lang="en-US" sz="1800">
                <a:solidFill>
                  <a:srgbClr val="1F497D"/>
                </a:solidFill>
                <a:latin typeface="Calibri"/>
                <a:ea typeface="Calibri"/>
                <a:cs typeface="Calibri"/>
                <a:sym typeface="Calibri"/>
              </a:rPr>
              <a:t>Measuring marine animal movements &amp; survival</a:t>
            </a:r>
            <a:endParaRPr/>
          </a:p>
          <a:p>
            <a:pPr indent="-342900" lvl="0" marL="342900" marR="0" rtl="0" algn="l">
              <a:spcBef>
                <a:spcPts val="0"/>
              </a:spcBef>
              <a:spcAft>
                <a:spcPts val="0"/>
              </a:spcAft>
              <a:buClr>
                <a:srgbClr val="1F497D"/>
              </a:buClr>
              <a:buSzPts val="1800"/>
              <a:buFont typeface="Noto Sans Symbols"/>
              <a:buChar char="❖"/>
            </a:pPr>
            <a:r>
              <a:rPr lang="en-US" sz="1800">
                <a:solidFill>
                  <a:srgbClr val="1F497D"/>
                </a:solidFill>
                <a:latin typeface="Calibri"/>
                <a:ea typeface="Calibri"/>
                <a:cs typeface="Calibri"/>
                <a:sym typeface="Calibri"/>
              </a:rPr>
              <a:t>1800+ OTN acoustic receivers + 20,000 independent, compatible                            receivers deployed globally</a:t>
            </a:r>
            <a:endParaRPr/>
          </a:p>
          <a:p>
            <a:pPr indent="0" lvl="0" marL="0" marR="0" rtl="0" algn="l">
              <a:spcBef>
                <a:spcPts val="0"/>
              </a:spcBef>
              <a:spcAft>
                <a:spcPts val="0"/>
              </a:spcAft>
              <a:buNone/>
            </a:pPr>
            <a:r>
              <a:t/>
            </a:r>
            <a:endParaRPr sz="1800">
              <a:solidFill>
                <a:srgbClr val="1F497D"/>
              </a:solidFill>
              <a:latin typeface="Calibri"/>
              <a:ea typeface="Calibri"/>
              <a:cs typeface="Calibri"/>
              <a:sym typeface="Calibri"/>
            </a:endParaRPr>
          </a:p>
          <a:p>
            <a:pPr indent="-158750" lvl="0" marL="285750" marR="0" rtl="0" algn="l">
              <a:spcBef>
                <a:spcPts val="0"/>
              </a:spcBef>
              <a:spcAft>
                <a:spcPts val="0"/>
              </a:spcAft>
              <a:buClr>
                <a:schemeClr val="dk1"/>
              </a:buClr>
              <a:buSzPts val="2000"/>
              <a:buFont typeface="Arial"/>
              <a:buNone/>
            </a:pPr>
            <a:r>
              <a:t/>
            </a:r>
            <a:endParaRPr sz="2000">
              <a:solidFill>
                <a:srgbClr val="1F497D"/>
              </a:solidFill>
              <a:latin typeface="Calibri"/>
              <a:ea typeface="Calibri"/>
              <a:cs typeface="Calibri"/>
              <a:sym typeface="Calibri"/>
            </a:endParaRPr>
          </a:p>
        </p:txBody>
      </p:sp>
      <p:sp>
        <p:nvSpPr>
          <p:cNvPr id="2076" name="Shape 2076"/>
          <p:cNvSpPr/>
          <p:nvPr/>
        </p:nvSpPr>
        <p:spPr>
          <a:xfrm>
            <a:off x="223668" y="5698399"/>
            <a:ext cx="39519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chemeClr val="lt1"/>
              </a:solidFill>
              <a:latin typeface="Calibri"/>
              <a:ea typeface="Calibri"/>
              <a:cs typeface="Calibri"/>
              <a:sym typeface="Calibri"/>
            </a:endParaRPr>
          </a:p>
          <a:p>
            <a:pPr indent="0" lvl="0" marL="0" marR="0" rtl="0" algn="l">
              <a:spcBef>
                <a:spcPts val="0"/>
              </a:spcBef>
              <a:spcAft>
                <a:spcPts val="0"/>
              </a:spcAft>
              <a:buNone/>
            </a:pPr>
            <a:r>
              <a:rPr lang="en-US" sz="1600">
                <a:solidFill>
                  <a:schemeClr val="lt1"/>
                </a:solidFill>
                <a:latin typeface="Calibri"/>
                <a:ea typeface="Calibri"/>
                <a:cs typeface="Calibri"/>
                <a:sym typeface="Calibri"/>
              </a:rPr>
              <a:t>OBIS ENV Workshop</a:t>
            </a:r>
            <a:endParaRPr sz="1600">
              <a:solidFill>
                <a:schemeClr val="lt1"/>
              </a:solidFill>
              <a:latin typeface="Calibri"/>
              <a:ea typeface="Calibri"/>
              <a:cs typeface="Calibri"/>
              <a:sym typeface="Calibri"/>
            </a:endParaRPr>
          </a:p>
          <a:p>
            <a:pPr indent="0" lvl="0" marL="0" marR="0" rtl="0" algn="l">
              <a:spcBef>
                <a:spcPts val="0"/>
              </a:spcBef>
              <a:spcAft>
                <a:spcPts val="0"/>
              </a:spcAft>
              <a:buNone/>
            </a:pPr>
            <a:r>
              <a:rPr b="1" lang="en-US" sz="1600">
                <a:solidFill>
                  <a:schemeClr val="lt1"/>
                </a:solidFill>
                <a:latin typeface="Calibri"/>
                <a:ea typeface="Calibri"/>
                <a:cs typeface="Calibri"/>
                <a:sym typeface="Calibri"/>
              </a:rPr>
              <a:t>April 2018</a:t>
            </a:r>
            <a:endParaRPr sz="1600">
              <a:solidFill>
                <a:schemeClr val="lt1"/>
              </a:solidFill>
              <a:latin typeface="Calibri"/>
              <a:ea typeface="Calibri"/>
              <a:cs typeface="Calibri"/>
              <a:sym typeface="Calibri"/>
            </a:endParaRPr>
          </a:p>
        </p:txBody>
      </p:sp>
      <p:sp>
        <p:nvSpPr>
          <p:cNvPr id="2077" name="Shape 2077"/>
          <p:cNvSpPr txBox="1"/>
          <p:nvPr/>
        </p:nvSpPr>
        <p:spPr>
          <a:xfrm>
            <a:off x="7511040" y="6469253"/>
            <a:ext cx="1610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Photo: D. Lidgard</a:t>
            </a:r>
            <a:endParaRPr sz="16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991DC53-BF26-DF4D-8A00-5010C23188E3}"/>
              </a:ext>
            </a:extLst>
          </p:cNvPr>
          <p:cNvSpPr/>
          <p:nvPr/>
        </p:nvSpPr>
        <p:spPr>
          <a:xfrm>
            <a:off x="147484" y="110972"/>
            <a:ext cx="8819535" cy="830997"/>
          </a:xfrm>
          <a:prstGeom prst="rect">
            <a:avLst/>
          </a:prstGeom>
        </p:spPr>
        <p:txBody>
          <a:bodyPr wrap="square">
            <a:spAutoFit/>
          </a:bodyPr>
          <a:lstStyle/>
          <a:p>
            <a:pPr algn="r"/>
            <a:r>
              <a:rPr lang="en-US" sz="4800" dirty="0">
                <a:solidFill>
                  <a:srgbClr val="1F497D"/>
                </a:solidFill>
              </a:rPr>
              <a:t>more        </a:t>
            </a:r>
            <a:r>
              <a:rPr lang="en-US" sz="4800" b="1" dirty="0">
                <a:solidFill>
                  <a:srgbClr val="1F497D"/>
                </a:solidFill>
              </a:rPr>
              <a:t>OBIS-ENV</a:t>
            </a:r>
            <a:endParaRPr lang="en-US" sz="4800" dirty="0"/>
          </a:p>
        </p:txBody>
      </p:sp>
      <p:sp>
        <p:nvSpPr>
          <p:cNvPr id="4" name="TextBox 3">
            <a:extLst>
              <a:ext uri="{FF2B5EF4-FFF2-40B4-BE49-F238E27FC236}">
                <a16:creationId xmlns:a16="http://schemas.microsoft.com/office/drawing/2014/main" id="{7962FDCC-4F92-EC4D-B607-485F722B3824}"/>
              </a:ext>
            </a:extLst>
          </p:cNvPr>
          <p:cNvSpPr txBox="1"/>
          <p:nvPr/>
        </p:nvSpPr>
        <p:spPr>
          <a:xfrm>
            <a:off x="351011" y="1133390"/>
            <a:ext cx="8412479" cy="4555093"/>
          </a:xfrm>
          <a:prstGeom prst="rect">
            <a:avLst/>
          </a:prstGeom>
          <a:noFill/>
        </p:spPr>
        <p:txBody>
          <a:bodyPr wrap="square" rtlCol="0">
            <a:spAutoFit/>
          </a:bodyPr>
          <a:lstStyle/>
          <a:p>
            <a:r>
              <a:rPr lang="en-US" sz="2000" dirty="0"/>
              <a:t>Canada’s</a:t>
            </a:r>
            <a:r>
              <a:rPr lang="en-US" sz="2000" b="1" dirty="0"/>
              <a:t> Community of Practice for Ocean Data Management    </a:t>
            </a:r>
            <a:r>
              <a:rPr lang="en-US" sz="2000" b="1" dirty="0" err="1">
                <a:solidFill>
                  <a:schemeClr val="accent1"/>
                </a:solidFill>
              </a:rPr>
              <a:t>oceansdata.ca</a:t>
            </a:r>
            <a:endParaRPr lang="en-US" sz="2000" b="1" dirty="0">
              <a:solidFill>
                <a:schemeClr val="accent1"/>
              </a:solidFill>
            </a:endParaRPr>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dirty="0"/>
              <a:t> Assembling a pan-Canadian team of CS students this summer for a capstone project</a:t>
            </a:r>
          </a:p>
          <a:p>
            <a:r>
              <a:rPr lang="en-US" dirty="0"/>
              <a:t> Project proposals from membership solicited last week.</a:t>
            </a:r>
          </a:p>
          <a:p>
            <a:r>
              <a:rPr lang="en-US" dirty="0"/>
              <a:t> Among the projects proposed, one by ONC + OTN:</a:t>
            </a:r>
          </a:p>
          <a:p>
            <a:r>
              <a:rPr lang="en-CA" dirty="0"/>
              <a:t>	</a:t>
            </a:r>
          </a:p>
          <a:p>
            <a:r>
              <a:rPr lang="en-CA" dirty="0"/>
              <a:t>	Working together towards having more Canadian contributions with OBIS-	ENV-DATA formats from our respective institutions (e.g., visual observations at 	sea or in video, sampled organisms, tagged animals, hydrophone 	classifications, etc.)  </a:t>
            </a:r>
            <a:endParaRPr lang="en-US" dirty="0"/>
          </a:p>
        </p:txBody>
      </p:sp>
      <p:pic>
        <p:nvPicPr>
          <p:cNvPr id="3" name="Picture 2">
            <a:extLst>
              <a:ext uri="{FF2B5EF4-FFF2-40B4-BE49-F238E27FC236}">
                <a16:creationId xmlns:a16="http://schemas.microsoft.com/office/drawing/2014/main" id="{668B082A-7559-7A4E-92A6-90A7940EE2B0}"/>
              </a:ext>
            </a:extLst>
          </p:cNvPr>
          <p:cNvPicPr>
            <a:picLocks noChangeAspect="1"/>
          </p:cNvPicPr>
          <p:nvPr/>
        </p:nvPicPr>
        <p:blipFill>
          <a:blip r:embed="rId3"/>
          <a:stretch>
            <a:fillRect/>
          </a:stretch>
        </p:blipFill>
        <p:spPr>
          <a:xfrm>
            <a:off x="5438758" y="110972"/>
            <a:ext cx="952619" cy="795594"/>
          </a:xfrm>
          <a:prstGeom prst="rect">
            <a:avLst/>
          </a:prstGeom>
        </p:spPr>
      </p:pic>
      <p:grpSp>
        <p:nvGrpSpPr>
          <p:cNvPr id="21" name="Group 20">
            <a:extLst>
              <a:ext uri="{FF2B5EF4-FFF2-40B4-BE49-F238E27FC236}">
                <a16:creationId xmlns:a16="http://schemas.microsoft.com/office/drawing/2014/main" id="{A9C56EB6-C69A-404E-A325-5FB25679509E}"/>
              </a:ext>
            </a:extLst>
          </p:cNvPr>
          <p:cNvGrpSpPr/>
          <p:nvPr/>
        </p:nvGrpSpPr>
        <p:grpSpPr>
          <a:xfrm>
            <a:off x="220331" y="1784427"/>
            <a:ext cx="8746688" cy="1389690"/>
            <a:chOff x="147484" y="5357321"/>
            <a:chExt cx="8746688" cy="1389690"/>
          </a:xfrm>
        </p:grpSpPr>
        <p:pic>
          <p:nvPicPr>
            <p:cNvPr id="5" name="Picture 4">
              <a:extLst>
                <a:ext uri="{FF2B5EF4-FFF2-40B4-BE49-F238E27FC236}">
                  <a16:creationId xmlns:a16="http://schemas.microsoft.com/office/drawing/2014/main" id="{AF9FA042-7310-9C4E-999C-60EBD540E410}"/>
                </a:ext>
              </a:extLst>
            </p:cNvPr>
            <p:cNvPicPr>
              <a:picLocks noChangeAspect="1"/>
            </p:cNvPicPr>
            <p:nvPr/>
          </p:nvPicPr>
          <p:blipFill>
            <a:blip r:embed="rId4"/>
            <a:stretch>
              <a:fillRect/>
            </a:stretch>
          </p:blipFill>
          <p:spPr>
            <a:xfrm>
              <a:off x="147484" y="5946963"/>
              <a:ext cx="1061884" cy="672527"/>
            </a:xfrm>
            <a:prstGeom prst="rect">
              <a:avLst/>
            </a:prstGeom>
          </p:spPr>
        </p:pic>
        <p:pic>
          <p:nvPicPr>
            <p:cNvPr id="8" name="Picture 7">
              <a:extLst>
                <a:ext uri="{FF2B5EF4-FFF2-40B4-BE49-F238E27FC236}">
                  <a16:creationId xmlns:a16="http://schemas.microsoft.com/office/drawing/2014/main" id="{8A9D83F6-AE0A-8548-8D3E-135C4FDE76FF}"/>
                </a:ext>
              </a:extLst>
            </p:cNvPr>
            <p:cNvPicPr>
              <a:picLocks noChangeAspect="1"/>
            </p:cNvPicPr>
            <p:nvPr/>
          </p:nvPicPr>
          <p:blipFill>
            <a:blip r:embed="rId5"/>
            <a:stretch>
              <a:fillRect/>
            </a:stretch>
          </p:blipFill>
          <p:spPr>
            <a:xfrm>
              <a:off x="1318752" y="5946962"/>
              <a:ext cx="1311428" cy="672527"/>
            </a:xfrm>
            <a:prstGeom prst="rect">
              <a:avLst/>
            </a:prstGeom>
          </p:spPr>
        </p:pic>
        <p:pic>
          <p:nvPicPr>
            <p:cNvPr id="10" name="Picture 9">
              <a:extLst>
                <a:ext uri="{FF2B5EF4-FFF2-40B4-BE49-F238E27FC236}">
                  <a16:creationId xmlns:a16="http://schemas.microsoft.com/office/drawing/2014/main" id="{4550CCED-5C2F-E540-BE54-0652D1F85A1A}"/>
                </a:ext>
              </a:extLst>
            </p:cNvPr>
            <p:cNvPicPr>
              <a:picLocks noChangeAspect="1"/>
            </p:cNvPicPr>
            <p:nvPr/>
          </p:nvPicPr>
          <p:blipFill>
            <a:blip r:embed="rId6"/>
            <a:stretch>
              <a:fillRect/>
            </a:stretch>
          </p:blipFill>
          <p:spPr>
            <a:xfrm>
              <a:off x="147484" y="5633684"/>
              <a:ext cx="3238500" cy="266700"/>
            </a:xfrm>
            <a:prstGeom prst="rect">
              <a:avLst/>
            </a:prstGeom>
          </p:spPr>
        </p:pic>
        <p:pic>
          <p:nvPicPr>
            <p:cNvPr id="12" name="Picture 11">
              <a:extLst>
                <a:ext uri="{FF2B5EF4-FFF2-40B4-BE49-F238E27FC236}">
                  <a16:creationId xmlns:a16="http://schemas.microsoft.com/office/drawing/2014/main" id="{23D57CE7-5DA8-984E-9E40-6C1C36BA9C35}"/>
                </a:ext>
              </a:extLst>
            </p:cNvPr>
            <p:cNvPicPr>
              <a:picLocks noChangeAspect="1"/>
            </p:cNvPicPr>
            <p:nvPr/>
          </p:nvPicPr>
          <p:blipFill>
            <a:blip r:embed="rId7"/>
            <a:stretch>
              <a:fillRect/>
            </a:stretch>
          </p:blipFill>
          <p:spPr>
            <a:xfrm>
              <a:off x="2783809" y="5946962"/>
              <a:ext cx="800049" cy="800049"/>
            </a:xfrm>
            <a:prstGeom prst="rect">
              <a:avLst/>
            </a:prstGeom>
          </p:spPr>
        </p:pic>
        <p:pic>
          <p:nvPicPr>
            <p:cNvPr id="14" name="Picture 13">
              <a:extLst>
                <a:ext uri="{FF2B5EF4-FFF2-40B4-BE49-F238E27FC236}">
                  <a16:creationId xmlns:a16="http://schemas.microsoft.com/office/drawing/2014/main" id="{1E1A7ACE-1621-9F42-999A-064CCD42DF2B}"/>
                </a:ext>
              </a:extLst>
            </p:cNvPr>
            <p:cNvPicPr>
              <a:picLocks noChangeAspect="1"/>
            </p:cNvPicPr>
            <p:nvPr/>
          </p:nvPicPr>
          <p:blipFill rotWithShape="1">
            <a:blip r:embed="rId8"/>
            <a:srcRect t="13054" b="19001"/>
            <a:stretch/>
          </p:blipFill>
          <p:spPr>
            <a:xfrm>
              <a:off x="3705173" y="5766618"/>
              <a:ext cx="1255252" cy="852871"/>
            </a:xfrm>
            <a:prstGeom prst="rect">
              <a:avLst/>
            </a:prstGeom>
          </p:spPr>
        </p:pic>
        <p:pic>
          <p:nvPicPr>
            <p:cNvPr id="16" name="Picture 15">
              <a:extLst>
                <a:ext uri="{FF2B5EF4-FFF2-40B4-BE49-F238E27FC236}">
                  <a16:creationId xmlns:a16="http://schemas.microsoft.com/office/drawing/2014/main" id="{46AD45F9-4879-D84B-ABCA-228E8E63C4CB}"/>
                </a:ext>
              </a:extLst>
            </p:cNvPr>
            <p:cNvPicPr>
              <a:picLocks noChangeAspect="1"/>
            </p:cNvPicPr>
            <p:nvPr/>
          </p:nvPicPr>
          <p:blipFill rotWithShape="1">
            <a:blip r:embed="rId9"/>
            <a:srcRect t="13236" b="18961"/>
            <a:stretch/>
          </p:blipFill>
          <p:spPr>
            <a:xfrm>
              <a:off x="4787515" y="5856789"/>
              <a:ext cx="2495805" cy="852871"/>
            </a:xfrm>
            <a:prstGeom prst="rect">
              <a:avLst/>
            </a:prstGeom>
          </p:spPr>
        </p:pic>
        <p:pic>
          <p:nvPicPr>
            <p:cNvPr id="18" name="Picture 17">
              <a:extLst>
                <a:ext uri="{FF2B5EF4-FFF2-40B4-BE49-F238E27FC236}">
                  <a16:creationId xmlns:a16="http://schemas.microsoft.com/office/drawing/2014/main" id="{F7583607-45E7-9D47-BFDC-6B31B0D23F74}"/>
                </a:ext>
              </a:extLst>
            </p:cNvPr>
            <p:cNvPicPr>
              <a:picLocks noChangeAspect="1"/>
            </p:cNvPicPr>
            <p:nvPr/>
          </p:nvPicPr>
          <p:blipFill>
            <a:blip r:embed="rId10"/>
            <a:stretch>
              <a:fillRect/>
            </a:stretch>
          </p:blipFill>
          <p:spPr>
            <a:xfrm>
              <a:off x="7283320" y="5766618"/>
              <a:ext cx="1610852" cy="648116"/>
            </a:xfrm>
            <a:prstGeom prst="rect">
              <a:avLst/>
            </a:prstGeom>
          </p:spPr>
        </p:pic>
        <p:pic>
          <p:nvPicPr>
            <p:cNvPr id="20" name="Picture 19">
              <a:extLst>
                <a:ext uri="{FF2B5EF4-FFF2-40B4-BE49-F238E27FC236}">
                  <a16:creationId xmlns:a16="http://schemas.microsoft.com/office/drawing/2014/main" id="{73F3D7BE-FA44-5B46-810B-862F71EFC2B4}"/>
                </a:ext>
              </a:extLst>
            </p:cNvPr>
            <p:cNvPicPr>
              <a:picLocks noChangeAspect="1"/>
            </p:cNvPicPr>
            <p:nvPr/>
          </p:nvPicPr>
          <p:blipFill>
            <a:blip r:embed="rId11"/>
            <a:stretch>
              <a:fillRect/>
            </a:stretch>
          </p:blipFill>
          <p:spPr>
            <a:xfrm>
              <a:off x="5042987" y="5357321"/>
              <a:ext cx="2157771" cy="543063"/>
            </a:xfrm>
            <a:prstGeom prst="rect">
              <a:avLst/>
            </a:prstGeom>
          </p:spPr>
        </p:pic>
      </p:grpSp>
    </p:spTree>
    <p:extLst>
      <p:ext uri="{BB962C8B-B14F-4D97-AF65-F5344CB8AC3E}">
        <p14:creationId xmlns:p14="http://schemas.microsoft.com/office/powerpoint/2010/main" val="3152475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D3D1BAE-C9B6-5648-A7FB-6BF81E2FDFC3}"/>
              </a:ext>
            </a:extLst>
          </p:cNvPr>
          <p:cNvSpPr/>
          <p:nvPr/>
        </p:nvSpPr>
        <p:spPr>
          <a:xfrm>
            <a:off x="210087" y="110972"/>
            <a:ext cx="3490892" cy="830997"/>
          </a:xfrm>
          <a:prstGeom prst="rect">
            <a:avLst/>
          </a:prstGeom>
        </p:spPr>
        <p:txBody>
          <a:bodyPr wrap="square">
            <a:spAutoFit/>
          </a:bodyPr>
          <a:lstStyle/>
          <a:p>
            <a:r>
              <a:rPr lang="en-US" sz="4800" dirty="0">
                <a:solidFill>
                  <a:srgbClr val="1F497D"/>
                </a:solidFill>
              </a:rPr>
              <a:t>what </a:t>
            </a:r>
            <a:r>
              <a:rPr lang="en-US" sz="4800" b="1" dirty="0">
                <a:solidFill>
                  <a:srgbClr val="1F497D"/>
                </a:solidFill>
              </a:rPr>
              <a:t>we do</a:t>
            </a:r>
            <a:endParaRPr lang="en-US" sz="4800" b="1" dirty="0"/>
          </a:p>
        </p:txBody>
      </p:sp>
      <p:pic>
        <p:nvPicPr>
          <p:cNvPr id="10" name="Picture 9" descr="snow crab tagg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9759" y="4682646"/>
            <a:ext cx="2266804" cy="1887211"/>
          </a:xfrm>
          <a:prstGeom prst="teardrop">
            <a:avLst/>
          </a:prstGeom>
          <a:ln>
            <a:noFill/>
          </a:ln>
        </p:spPr>
      </p:pic>
      <p:sp>
        <p:nvSpPr>
          <p:cNvPr id="13" name="Rectangle 12"/>
          <p:cNvSpPr/>
          <p:nvPr/>
        </p:nvSpPr>
        <p:spPr>
          <a:xfrm>
            <a:off x="6135329" y="1200908"/>
            <a:ext cx="3684957" cy="830997"/>
          </a:xfrm>
          <a:prstGeom prst="rect">
            <a:avLst/>
          </a:prstGeom>
        </p:spPr>
        <p:txBody>
          <a:bodyPr wrap="square">
            <a:spAutoFit/>
          </a:bodyPr>
          <a:lstStyle/>
          <a:p>
            <a:r>
              <a:rPr lang="en-US" sz="2400" dirty="0">
                <a:solidFill>
                  <a:srgbClr val="1F497D"/>
                </a:solidFill>
              </a:rPr>
              <a:t>Evidence-based </a:t>
            </a:r>
          </a:p>
          <a:p>
            <a:r>
              <a:rPr lang="en-US" sz="2400" b="1" dirty="0">
                <a:solidFill>
                  <a:srgbClr val="1F497D"/>
                </a:solidFill>
              </a:rPr>
              <a:t>decision making</a:t>
            </a:r>
          </a:p>
        </p:txBody>
      </p:sp>
      <p:sp>
        <p:nvSpPr>
          <p:cNvPr id="14" name="Rectangle 13"/>
          <p:cNvSpPr/>
          <p:nvPr/>
        </p:nvSpPr>
        <p:spPr>
          <a:xfrm>
            <a:off x="6135329" y="5009853"/>
            <a:ext cx="3684957" cy="1200328"/>
          </a:xfrm>
          <a:prstGeom prst="rect">
            <a:avLst/>
          </a:prstGeom>
        </p:spPr>
        <p:txBody>
          <a:bodyPr wrap="square">
            <a:spAutoFit/>
          </a:bodyPr>
          <a:lstStyle/>
          <a:p>
            <a:r>
              <a:rPr lang="en-US" sz="2400" dirty="0">
                <a:solidFill>
                  <a:srgbClr val="1F497D"/>
                </a:solidFill>
              </a:rPr>
              <a:t>Assisting government;</a:t>
            </a:r>
          </a:p>
          <a:p>
            <a:r>
              <a:rPr lang="en-US" sz="2400" b="1" dirty="0">
                <a:solidFill>
                  <a:srgbClr val="1F497D"/>
                </a:solidFill>
              </a:rPr>
              <a:t>increasing research capacity</a:t>
            </a:r>
            <a:endParaRPr lang="en-US" sz="2400" b="1" dirty="0"/>
          </a:p>
        </p:txBody>
      </p:sp>
      <p:sp>
        <p:nvSpPr>
          <p:cNvPr id="16" name="Rectangle 15"/>
          <p:cNvSpPr/>
          <p:nvPr/>
        </p:nvSpPr>
        <p:spPr>
          <a:xfrm>
            <a:off x="207304" y="1187665"/>
            <a:ext cx="2990636" cy="5909310"/>
          </a:xfrm>
          <a:prstGeom prst="rect">
            <a:avLst/>
          </a:prstGeom>
        </p:spPr>
        <p:txBody>
          <a:bodyPr wrap="square">
            <a:spAutoFit/>
          </a:bodyPr>
          <a:lstStyle/>
          <a:p>
            <a:pPr marL="342900" indent="-342900">
              <a:buFont typeface="Wingdings" charset="2"/>
              <a:buChar char="v"/>
            </a:pPr>
            <a:r>
              <a:rPr lang="en-US" b="1" dirty="0">
                <a:solidFill>
                  <a:schemeClr val="accent1">
                    <a:lumMod val="75000"/>
                  </a:schemeClr>
                </a:solidFill>
              </a:rPr>
              <a:t>Using electronic tags to track over 150 keystone, commercially important, &amp; endangered species</a:t>
            </a:r>
            <a:endParaRPr lang="en-US" b="1" dirty="0">
              <a:solidFill>
                <a:schemeClr val="accent1">
                  <a:lumMod val="75000"/>
                </a:schemeClr>
              </a:solidFill>
              <a:latin typeface="Calibri"/>
              <a:cs typeface="Calibri"/>
            </a:endParaRPr>
          </a:p>
          <a:p>
            <a:pPr marL="342900" indent="-342900">
              <a:buFont typeface="Wingdings" charset="2"/>
              <a:buChar char="v"/>
            </a:pPr>
            <a:endParaRPr lang="en-US" dirty="0">
              <a:solidFill>
                <a:srgbClr val="1F497D"/>
              </a:solidFill>
              <a:latin typeface="Calibri"/>
              <a:cs typeface="Calibri"/>
            </a:endParaRPr>
          </a:p>
          <a:p>
            <a:pPr marL="342900" indent="-342900">
              <a:buFont typeface="Wingdings" charset="2"/>
              <a:buChar char="v"/>
            </a:pPr>
            <a:r>
              <a:rPr lang="en-US" dirty="0">
                <a:solidFill>
                  <a:srgbClr val="1F497D"/>
                </a:solidFill>
                <a:latin typeface="Calibri"/>
                <a:cs typeface="Calibri"/>
              </a:rPr>
              <a:t>Globally-shared data </a:t>
            </a:r>
            <a:r>
              <a:rPr lang="en-US" dirty="0">
                <a:solidFill>
                  <a:schemeClr val="accent1">
                    <a:lumMod val="75000"/>
                  </a:schemeClr>
                </a:solidFill>
                <a:latin typeface="Calibri"/>
                <a:cs typeface="Calibri"/>
              </a:rPr>
              <a:t>warehouse</a:t>
            </a:r>
            <a:r>
              <a:rPr lang="en-US" dirty="0">
                <a:solidFill>
                  <a:srgbClr val="1F497D"/>
                </a:solidFill>
                <a:latin typeface="Calibri"/>
                <a:cs typeface="Calibri"/>
              </a:rPr>
              <a:t>, 6 staff contributors to shared telemetry QC, analysis &amp; visualization tools</a:t>
            </a:r>
          </a:p>
          <a:p>
            <a:endParaRPr lang="en-US" dirty="0">
              <a:solidFill>
                <a:srgbClr val="1F497D"/>
              </a:solidFill>
              <a:latin typeface="Calibri"/>
              <a:cs typeface="Calibri"/>
            </a:endParaRPr>
          </a:p>
          <a:p>
            <a:r>
              <a:rPr lang="en-US" dirty="0">
                <a:solidFill>
                  <a:srgbClr val="1F497D"/>
                </a:solidFill>
                <a:latin typeface="Calibri"/>
                <a:cs typeface="Calibri"/>
              </a:rPr>
              <a:t>Novel Developments:</a:t>
            </a:r>
          </a:p>
          <a:p>
            <a:pPr marL="342900" indent="-342900">
              <a:buFont typeface="Wingdings" charset="2"/>
              <a:buChar char="v"/>
            </a:pPr>
            <a:r>
              <a:rPr lang="en-US" b="1" dirty="0" err="1">
                <a:solidFill>
                  <a:srgbClr val="1F497D"/>
                </a:solidFill>
                <a:latin typeface="Calibri"/>
                <a:cs typeface="Calibri"/>
              </a:rPr>
              <a:t>Bioprobes</a:t>
            </a:r>
            <a:r>
              <a:rPr lang="en-US" b="1" dirty="0">
                <a:solidFill>
                  <a:srgbClr val="1F497D"/>
                </a:solidFill>
                <a:latin typeface="Calibri"/>
                <a:cs typeface="Calibri"/>
              </a:rPr>
              <a:t>:  </a:t>
            </a:r>
            <a:r>
              <a:rPr lang="en-US" dirty="0">
                <a:solidFill>
                  <a:srgbClr val="1F497D"/>
                </a:solidFill>
                <a:latin typeface="Calibri"/>
                <a:cs typeface="Calibri"/>
              </a:rPr>
              <a:t>large marine animals equipped to track other tagged animals</a:t>
            </a:r>
            <a:endParaRPr lang="en-US" b="1" dirty="0">
              <a:solidFill>
                <a:srgbClr val="1F497D"/>
              </a:solidFill>
              <a:latin typeface="Calibri"/>
              <a:cs typeface="Calibri"/>
            </a:endParaRPr>
          </a:p>
          <a:p>
            <a:pPr marL="342900" indent="-342900">
              <a:buFont typeface="Wingdings" charset="2"/>
              <a:buChar char="v"/>
            </a:pPr>
            <a:endParaRPr lang="en-US" dirty="0">
              <a:solidFill>
                <a:srgbClr val="1F497D"/>
              </a:solidFill>
              <a:latin typeface="Calibri"/>
              <a:cs typeface="Calibri"/>
            </a:endParaRPr>
          </a:p>
          <a:p>
            <a:pPr marL="342900" indent="-342900">
              <a:buFont typeface="Wingdings" charset="2"/>
              <a:buChar char="v"/>
            </a:pPr>
            <a:r>
              <a:rPr lang="en-US" b="1" dirty="0" err="1">
                <a:solidFill>
                  <a:srgbClr val="1F497D"/>
                </a:solidFill>
                <a:latin typeface="Calibri"/>
                <a:cs typeface="Calibri"/>
              </a:rPr>
              <a:t>Roboprobes</a:t>
            </a:r>
            <a:r>
              <a:rPr lang="en-US" b="1" dirty="0">
                <a:solidFill>
                  <a:srgbClr val="1F497D"/>
                </a:solidFill>
                <a:latin typeface="Calibri"/>
                <a:cs typeface="Calibri"/>
              </a:rPr>
              <a:t>: </a:t>
            </a:r>
            <a:r>
              <a:rPr lang="en-US" dirty="0">
                <a:solidFill>
                  <a:srgbClr val="1F497D"/>
                </a:solidFill>
                <a:latin typeface="Calibri"/>
                <a:cs typeface="Calibri"/>
              </a:rPr>
              <a:t> ocean-going, remote monitoring gliders / mobile receivers</a:t>
            </a:r>
          </a:p>
          <a:p>
            <a:pPr marL="342900" indent="-342900">
              <a:buFont typeface="Wingdings" charset="2"/>
              <a:buChar char="v"/>
            </a:pPr>
            <a:endParaRPr lang="en-US" dirty="0">
              <a:solidFill>
                <a:srgbClr val="1F497D"/>
              </a:solidFill>
              <a:latin typeface="Calibri"/>
              <a:cs typeface="Calibri"/>
            </a:endParaRPr>
          </a:p>
          <a:p>
            <a:pPr marL="342900" indent="-342900">
              <a:buFont typeface="Wingdings" charset="2"/>
              <a:buChar char="v"/>
            </a:pPr>
            <a:endParaRPr lang="en-US" dirty="0">
              <a:solidFill>
                <a:srgbClr val="1F497D"/>
              </a:solidFill>
              <a:latin typeface="Calibri"/>
              <a:cs typeface="Calibri"/>
            </a:endParaRPr>
          </a:p>
        </p:txBody>
      </p:sp>
      <p:pic>
        <p:nvPicPr>
          <p:cNvPr id="18" name="Picture 17" descr="Sturgeon-tagging-Minas-Basin.JPG"/>
          <p:cNvPicPr>
            <a:picLocks noChangeAspect="1"/>
          </p:cNvPicPr>
          <p:nvPr/>
        </p:nvPicPr>
        <p:blipFill rotWithShape="1">
          <a:blip r:embed="rId4">
            <a:extLst>
              <a:ext uri="{28A0092B-C50C-407E-A947-70E740481C1C}">
                <a14:useLocalDpi xmlns:a14="http://schemas.microsoft.com/office/drawing/2010/main" val="0"/>
              </a:ext>
            </a:extLst>
          </a:blip>
          <a:srcRect l="4249"/>
          <a:stretch/>
        </p:blipFill>
        <p:spPr>
          <a:xfrm>
            <a:off x="3735464" y="475742"/>
            <a:ext cx="2288460" cy="1883371"/>
          </a:xfrm>
          <a:prstGeom prst="teardrop">
            <a:avLst/>
          </a:prstGeom>
          <a:ln>
            <a:noFill/>
          </a:ln>
        </p:spPr>
      </p:pic>
      <p:sp>
        <p:nvSpPr>
          <p:cNvPr id="19" name="Rectangle 18"/>
          <p:cNvSpPr/>
          <p:nvPr/>
        </p:nvSpPr>
        <p:spPr>
          <a:xfrm>
            <a:off x="6135329" y="2736049"/>
            <a:ext cx="4143177" cy="1569660"/>
          </a:xfrm>
          <a:prstGeom prst="rect">
            <a:avLst/>
          </a:prstGeom>
        </p:spPr>
        <p:txBody>
          <a:bodyPr wrap="square">
            <a:spAutoFit/>
          </a:bodyPr>
          <a:lstStyle/>
          <a:p>
            <a:r>
              <a:rPr lang="en-US" sz="2400" dirty="0">
                <a:solidFill>
                  <a:srgbClr val="1F497D"/>
                </a:solidFill>
              </a:rPr>
              <a:t>Training the next </a:t>
            </a:r>
          </a:p>
          <a:p>
            <a:r>
              <a:rPr lang="en-US" sz="2400" dirty="0">
                <a:solidFill>
                  <a:srgbClr val="1F497D"/>
                </a:solidFill>
              </a:rPr>
              <a:t>generation; </a:t>
            </a:r>
          </a:p>
          <a:p>
            <a:r>
              <a:rPr lang="en-US" sz="2400" b="1" dirty="0">
                <a:solidFill>
                  <a:srgbClr val="1F497D"/>
                </a:solidFill>
              </a:rPr>
              <a:t>engaging</a:t>
            </a:r>
            <a:r>
              <a:rPr lang="en-US" sz="2400" dirty="0">
                <a:solidFill>
                  <a:srgbClr val="1F497D"/>
                </a:solidFill>
              </a:rPr>
              <a:t> </a:t>
            </a:r>
            <a:r>
              <a:rPr lang="en-US" sz="2400" b="1" dirty="0">
                <a:solidFill>
                  <a:srgbClr val="1F497D"/>
                </a:solidFill>
              </a:rPr>
              <a:t>leading</a:t>
            </a:r>
          </a:p>
          <a:p>
            <a:r>
              <a:rPr lang="en-US" sz="2400" b="1" dirty="0">
                <a:solidFill>
                  <a:srgbClr val="1F497D"/>
                </a:solidFill>
              </a:rPr>
              <a:t>Canadian scientists</a:t>
            </a:r>
            <a:endParaRPr lang="en-US" sz="2400" b="1" dirty="0"/>
          </a:p>
        </p:txBody>
      </p:sp>
      <p:pic>
        <p:nvPicPr>
          <p:cNvPr id="11" name="Picture 10" descr="P9240460.JPG"/>
          <p:cNvPicPr>
            <a:picLocks noChangeAspect="1"/>
          </p:cNvPicPr>
          <p:nvPr/>
        </p:nvPicPr>
        <p:blipFill rotWithShape="1">
          <a:blip r:embed="rId5">
            <a:extLst>
              <a:ext uri="{28A0092B-C50C-407E-A947-70E740481C1C}">
                <a14:useLocalDpi xmlns:a14="http://schemas.microsoft.com/office/drawing/2010/main" val="0"/>
              </a:ext>
            </a:extLst>
          </a:blip>
          <a:srcRect l="7857" t="9353"/>
          <a:stretch/>
        </p:blipFill>
        <p:spPr>
          <a:xfrm>
            <a:off x="3699759" y="2572660"/>
            <a:ext cx="2324165" cy="1896439"/>
          </a:xfrm>
          <a:prstGeom prst="teardrop">
            <a:avLst/>
          </a:prstGeom>
        </p:spPr>
      </p:pic>
    </p:spTree>
    <p:extLst>
      <p:ext uri="{BB962C8B-B14F-4D97-AF65-F5344CB8AC3E}">
        <p14:creationId xmlns:p14="http://schemas.microsoft.com/office/powerpoint/2010/main" val="1058159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611906" y="1085409"/>
            <a:ext cx="3519031" cy="306256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78" y="1085409"/>
            <a:ext cx="5686380" cy="3124548"/>
          </a:xfrm>
          <a:prstGeom prst="rect">
            <a:avLst/>
          </a:prstGeom>
        </p:spPr>
      </p:pic>
      <p:sp>
        <p:nvSpPr>
          <p:cNvPr id="5" name="TextBox 4"/>
          <p:cNvSpPr txBox="1"/>
          <p:nvPr/>
        </p:nvSpPr>
        <p:spPr>
          <a:xfrm>
            <a:off x="173578" y="4233488"/>
            <a:ext cx="8822938" cy="2585323"/>
          </a:xfrm>
          <a:prstGeom prst="rect">
            <a:avLst/>
          </a:prstGeom>
          <a:noFill/>
        </p:spPr>
        <p:txBody>
          <a:bodyPr wrap="square" rtlCol="0">
            <a:spAutoFit/>
          </a:bodyPr>
          <a:lstStyle/>
          <a:p>
            <a:r>
              <a:rPr lang="en-US" dirty="0"/>
              <a:t>OTN vets telemetry project data on receipt, reports to OBIS when embargo period expires </a:t>
            </a:r>
          </a:p>
          <a:p>
            <a:r>
              <a:rPr lang="en-US" dirty="0"/>
              <a:t>2017 - 	focus was to chase down holders of data for reporting -&gt; +50m detections</a:t>
            </a:r>
          </a:p>
          <a:p>
            <a:r>
              <a:rPr lang="en-US" dirty="0"/>
              <a:t>2018 - 	the year we get data to go public. Focus on informing researchers embargo 	period end and confirming final state of datasets.</a:t>
            </a:r>
          </a:p>
          <a:p>
            <a:endParaRPr lang="en-US" dirty="0"/>
          </a:p>
          <a:p>
            <a:r>
              <a:rPr lang="en-US" dirty="0">
                <a:solidFill>
                  <a:schemeClr val="accent6">
                    <a:lumMod val="75000"/>
                  </a:schemeClr>
                </a:solidFill>
              </a:rPr>
              <a:t>19000+ OBIS-ready individuals</a:t>
            </a:r>
            <a:r>
              <a:rPr lang="en-US" dirty="0"/>
              <a:t> / </a:t>
            </a:r>
            <a:r>
              <a:rPr lang="en-US" dirty="0">
                <a:solidFill>
                  <a:srgbClr val="C00000"/>
                </a:solidFill>
              </a:rPr>
              <a:t>&gt; 45000 tagged animals</a:t>
            </a:r>
            <a:r>
              <a:rPr lang="en-US" dirty="0"/>
              <a:t> cleared to go to OBIS</a:t>
            </a:r>
          </a:p>
          <a:p>
            <a:r>
              <a:rPr lang="en-US" dirty="0"/>
              <a:t>Only release data reported at first - 1 observation per animal</a:t>
            </a:r>
          </a:p>
          <a:p>
            <a:r>
              <a:rPr lang="en-US" dirty="0">
                <a:solidFill>
                  <a:schemeClr val="accent6">
                    <a:lumMod val="75000"/>
                  </a:schemeClr>
                </a:solidFill>
              </a:rPr>
              <a:t>35m detections by OBIS-ready projects </a:t>
            </a:r>
            <a:r>
              <a:rPr lang="en-US" dirty="0"/>
              <a:t>/ </a:t>
            </a:r>
            <a:r>
              <a:rPr lang="en-US" dirty="0">
                <a:solidFill>
                  <a:srgbClr val="C00000"/>
                </a:solidFill>
              </a:rPr>
              <a:t>121m total detections</a:t>
            </a:r>
            <a:r>
              <a:rPr lang="en-US" dirty="0"/>
              <a:t> of animals in the OTN db.</a:t>
            </a:r>
          </a:p>
          <a:p>
            <a:r>
              <a:rPr lang="en-US" dirty="0"/>
              <a:t>Compressed into </a:t>
            </a:r>
            <a:r>
              <a:rPr lang="en-US" dirty="0">
                <a:solidFill>
                  <a:schemeClr val="accent6">
                    <a:lumMod val="75000"/>
                  </a:schemeClr>
                </a:solidFill>
              </a:rPr>
              <a:t>~800,000 </a:t>
            </a:r>
            <a:r>
              <a:rPr lang="en-US" dirty="0" err="1">
                <a:solidFill>
                  <a:schemeClr val="accent6">
                    <a:lumMod val="75000"/>
                  </a:schemeClr>
                </a:solidFill>
              </a:rPr>
              <a:t>MachineObservation</a:t>
            </a:r>
            <a:r>
              <a:rPr lang="en-US" dirty="0">
                <a:solidFill>
                  <a:schemeClr val="accent6">
                    <a:lumMod val="75000"/>
                  </a:schemeClr>
                </a:solidFill>
              </a:rPr>
              <a:t> Occurrence records</a:t>
            </a:r>
            <a:r>
              <a:rPr lang="en-US" dirty="0"/>
              <a:t>, binned by time/loc.</a:t>
            </a:r>
          </a:p>
        </p:txBody>
      </p:sp>
      <p:sp>
        <p:nvSpPr>
          <p:cNvPr id="7" name="Rectangle 6">
            <a:extLst>
              <a:ext uri="{FF2B5EF4-FFF2-40B4-BE49-F238E27FC236}">
                <a16:creationId xmlns:a16="http://schemas.microsoft.com/office/drawing/2014/main" id="{9646AD53-3942-9F4E-8215-CFEDA1E5C9E7}"/>
              </a:ext>
            </a:extLst>
          </p:cNvPr>
          <p:cNvSpPr/>
          <p:nvPr/>
        </p:nvSpPr>
        <p:spPr>
          <a:xfrm>
            <a:off x="3478306" y="110972"/>
            <a:ext cx="5369858" cy="830997"/>
          </a:xfrm>
          <a:prstGeom prst="rect">
            <a:avLst/>
          </a:prstGeom>
        </p:spPr>
        <p:txBody>
          <a:bodyPr wrap="square">
            <a:spAutoFit/>
          </a:bodyPr>
          <a:lstStyle/>
          <a:p>
            <a:r>
              <a:rPr lang="en-US" sz="4800" dirty="0">
                <a:solidFill>
                  <a:srgbClr val="1F497D"/>
                </a:solidFill>
              </a:rPr>
              <a:t>OTN </a:t>
            </a:r>
            <a:r>
              <a:rPr lang="en-US" sz="4800" b="1" dirty="0">
                <a:solidFill>
                  <a:srgbClr val="1F497D"/>
                </a:solidFill>
              </a:rPr>
              <a:t>by the numbers</a:t>
            </a:r>
            <a:endParaRPr lang="en-US" sz="4800" b="1" dirty="0"/>
          </a:p>
        </p:txBody>
      </p:sp>
    </p:spTree>
    <p:extLst>
      <p:ext uri="{BB962C8B-B14F-4D97-AF65-F5344CB8AC3E}">
        <p14:creationId xmlns:p14="http://schemas.microsoft.com/office/powerpoint/2010/main" val="356054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7"/>
        <p:cNvGrpSpPr/>
        <p:nvPr/>
      </p:nvGrpSpPr>
      <p:grpSpPr>
        <a:xfrm>
          <a:off x="0" y="0"/>
          <a:ext cx="0" cy="0"/>
          <a:chOff x="0" y="0"/>
          <a:chExt cx="0" cy="0"/>
        </a:xfrm>
      </p:grpSpPr>
      <p:grpSp>
        <p:nvGrpSpPr>
          <p:cNvPr id="2" name="Group 1">
            <a:extLst>
              <a:ext uri="{FF2B5EF4-FFF2-40B4-BE49-F238E27FC236}">
                <a16:creationId xmlns:a16="http://schemas.microsoft.com/office/drawing/2014/main" id="{78FF279E-E507-A242-BD66-5D532E7F5941}"/>
              </a:ext>
            </a:extLst>
          </p:cNvPr>
          <p:cNvGrpSpPr/>
          <p:nvPr/>
        </p:nvGrpSpPr>
        <p:grpSpPr>
          <a:xfrm>
            <a:off x="0" y="941969"/>
            <a:ext cx="9144000" cy="5409098"/>
            <a:chOff x="0" y="1013330"/>
            <a:chExt cx="9104376" cy="5258441"/>
          </a:xfrm>
        </p:grpSpPr>
        <p:pic>
          <p:nvPicPr>
            <p:cNvPr id="2062" name="Shape 2062"/>
            <p:cNvPicPr preferRelativeResize="0"/>
            <p:nvPr/>
          </p:nvPicPr>
          <p:blipFill>
            <a:blip r:embed="rId3"/>
            <a:stretch>
              <a:fillRect/>
            </a:stretch>
          </p:blipFill>
          <p:spPr>
            <a:xfrm>
              <a:off x="0" y="1013330"/>
              <a:ext cx="9104376" cy="5258441"/>
            </a:xfrm>
            <a:prstGeom prst="rect">
              <a:avLst/>
            </a:prstGeom>
            <a:noFill/>
            <a:ln>
              <a:noFill/>
            </a:ln>
          </p:spPr>
        </p:pic>
        <p:sp>
          <p:nvSpPr>
            <p:cNvPr id="2063" name="Shape 2063"/>
            <p:cNvSpPr txBox="1"/>
            <p:nvPr/>
          </p:nvSpPr>
          <p:spPr>
            <a:xfrm>
              <a:off x="4552188" y="1013330"/>
              <a:ext cx="4552188" cy="359005"/>
            </a:xfrm>
            <a:prstGeom prst="rect">
              <a:avLst/>
            </a:prstGeom>
            <a:noFill/>
            <a:ln>
              <a:noFill/>
            </a:ln>
          </p:spPr>
          <p:txBody>
            <a:bodyPr wrap="square" lIns="91425" tIns="45700" rIns="91425" bIns="45700" anchor="t" anchorCtr="0">
              <a:spAutoFit/>
            </a:bodyPr>
            <a:lstStyle/>
            <a:p>
              <a:pPr marL="0" marR="0" lvl="0" indent="0" algn="l" rtl="0">
                <a:spcBef>
                  <a:spcPts val="0"/>
                </a:spcBef>
                <a:buSzPct val="25000"/>
                <a:buNone/>
              </a:pPr>
              <a:r>
                <a:rPr lang="en-US" sz="1800" dirty="0">
                  <a:solidFill>
                    <a:schemeClr val="dk1"/>
                  </a:solidFill>
                  <a:latin typeface="Calibri"/>
                  <a:ea typeface="Calibri"/>
                  <a:cs typeface="Calibri"/>
                  <a:sym typeface="Calibri"/>
                </a:rPr>
                <a:t>c/o: </a:t>
              </a:r>
              <a:r>
                <a:rPr lang="en-US" sz="1800" dirty="0">
                  <a:solidFill>
                    <a:schemeClr val="dk1"/>
                  </a:solidFill>
                  <a:latin typeface="Calibri"/>
                  <a:ea typeface="Calibri"/>
                  <a:cs typeface="Calibri"/>
                  <a:sym typeface="Calibri"/>
                  <a:hlinkClick r:id="rId4"/>
                </a:rPr>
                <a:t>https://members.oceantrack.org/statistics</a:t>
              </a:r>
              <a:endParaRPr lang="en-US" sz="1800" dirty="0">
                <a:solidFill>
                  <a:schemeClr val="dk1"/>
                </a:solidFill>
                <a:latin typeface="Calibri"/>
                <a:ea typeface="Calibri"/>
                <a:cs typeface="Calibri"/>
                <a:sym typeface="Calibri"/>
              </a:endParaRPr>
            </a:p>
          </p:txBody>
        </p:sp>
      </p:grpSp>
      <p:sp>
        <p:nvSpPr>
          <p:cNvPr id="8" name="Rectangle 7">
            <a:extLst>
              <a:ext uri="{FF2B5EF4-FFF2-40B4-BE49-F238E27FC236}">
                <a16:creationId xmlns:a16="http://schemas.microsoft.com/office/drawing/2014/main" id="{C3C5CDF7-6D17-D245-819F-35CBD1A0475B}"/>
              </a:ext>
            </a:extLst>
          </p:cNvPr>
          <p:cNvSpPr/>
          <p:nvPr/>
        </p:nvSpPr>
        <p:spPr>
          <a:xfrm>
            <a:off x="2946396" y="110972"/>
            <a:ext cx="5901768" cy="830997"/>
          </a:xfrm>
          <a:prstGeom prst="rect">
            <a:avLst/>
          </a:prstGeom>
        </p:spPr>
        <p:txBody>
          <a:bodyPr wrap="square">
            <a:spAutoFit/>
          </a:bodyPr>
          <a:lstStyle/>
          <a:p>
            <a:r>
              <a:rPr lang="en-US" sz="4800" dirty="0">
                <a:solidFill>
                  <a:srgbClr val="1F497D"/>
                </a:solidFill>
              </a:rPr>
              <a:t>OTN </a:t>
            </a:r>
            <a:r>
              <a:rPr lang="en-US" sz="4800" b="1" dirty="0">
                <a:solidFill>
                  <a:srgbClr val="1F497D"/>
                </a:solidFill>
              </a:rPr>
              <a:t>around the world</a:t>
            </a:r>
            <a:endParaRPr lang="en-US" sz="4800" b="1" dirty="0"/>
          </a:p>
        </p:txBody>
      </p:sp>
      <p:pic>
        <p:nvPicPr>
          <p:cNvPr id="4" name="Picture 3">
            <a:extLst>
              <a:ext uri="{FF2B5EF4-FFF2-40B4-BE49-F238E27FC236}">
                <a16:creationId xmlns:a16="http://schemas.microsoft.com/office/drawing/2014/main" id="{8181D8E6-E3FE-6A4E-ACCC-3BBE274B5AC2}"/>
              </a:ext>
            </a:extLst>
          </p:cNvPr>
          <p:cNvPicPr>
            <a:picLocks noChangeAspect="1"/>
          </p:cNvPicPr>
          <p:nvPr/>
        </p:nvPicPr>
        <p:blipFill>
          <a:blip r:embed="rId5"/>
          <a:stretch>
            <a:fillRect/>
          </a:stretch>
        </p:blipFill>
        <p:spPr>
          <a:xfrm>
            <a:off x="0" y="5828162"/>
            <a:ext cx="9144000" cy="125066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5031" y="1206440"/>
            <a:ext cx="8218597" cy="4524315"/>
          </a:xfrm>
          <a:prstGeom prst="rect">
            <a:avLst/>
          </a:prstGeom>
          <a:noFill/>
        </p:spPr>
        <p:txBody>
          <a:bodyPr wrap="none" rtlCol="0">
            <a:spAutoFit/>
          </a:bodyPr>
          <a:lstStyle/>
          <a:p>
            <a:r>
              <a:rPr lang="en-US" b="1" dirty="0">
                <a:solidFill>
                  <a:schemeClr val="tx2"/>
                </a:solidFill>
              </a:rPr>
              <a:t>Equipment loan program:</a:t>
            </a:r>
          </a:p>
          <a:p>
            <a:r>
              <a:rPr lang="en-US" dirty="0">
                <a:solidFill>
                  <a:schemeClr val="tx2"/>
                </a:solidFill>
              </a:rPr>
              <a:t>Hundreds of receivers loaned to </a:t>
            </a:r>
          </a:p>
          <a:p>
            <a:r>
              <a:rPr lang="en-US" dirty="0">
                <a:solidFill>
                  <a:schemeClr val="tx2"/>
                </a:solidFill>
              </a:rPr>
              <a:t>extend the capacity of projects and</a:t>
            </a:r>
          </a:p>
          <a:p>
            <a:r>
              <a:rPr lang="en-US" dirty="0">
                <a:solidFill>
                  <a:schemeClr val="tx2"/>
                </a:solidFill>
              </a:rPr>
              <a:t>telemetry networks worldwide</a:t>
            </a:r>
          </a:p>
          <a:p>
            <a:endParaRPr lang="en-US" dirty="0">
              <a:solidFill>
                <a:schemeClr val="tx2"/>
              </a:solidFill>
            </a:endParaRPr>
          </a:p>
          <a:p>
            <a:endParaRPr lang="en-US" dirty="0">
              <a:solidFill>
                <a:schemeClr val="tx2"/>
              </a:solidFill>
            </a:endParaRPr>
          </a:p>
          <a:p>
            <a:r>
              <a:rPr lang="en-US" b="1" dirty="0">
                <a:solidFill>
                  <a:schemeClr val="tx2"/>
                </a:solidFill>
              </a:rPr>
              <a:t>Buoys of Opportunity:</a:t>
            </a:r>
          </a:p>
          <a:p>
            <a:r>
              <a:rPr lang="en-US" dirty="0">
                <a:solidFill>
                  <a:schemeClr val="tx2"/>
                </a:solidFill>
              </a:rPr>
              <a:t>Partnerships between OTN and </a:t>
            </a:r>
          </a:p>
          <a:p>
            <a:r>
              <a:rPr lang="en-US" dirty="0">
                <a:solidFill>
                  <a:schemeClr val="tx2"/>
                </a:solidFill>
              </a:rPr>
              <a:t>existing mooring maintainers to</a:t>
            </a:r>
          </a:p>
          <a:p>
            <a:r>
              <a:rPr lang="en-US" dirty="0">
                <a:solidFill>
                  <a:schemeClr val="tx2"/>
                </a:solidFill>
              </a:rPr>
              <a:t>create new capacity inexpensively.</a:t>
            </a:r>
          </a:p>
          <a:p>
            <a:endParaRPr lang="en-US" dirty="0">
              <a:solidFill>
                <a:schemeClr val="tx2"/>
              </a:solidFill>
            </a:endParaRPr>
          </a:p>
          <a:p>
            <a:r>
              <a:rPr lang="en-US" dirty="0">
                <a:solidFill>
                  <a:schemeClr val="tx2"/>
                </a:solidFill>
              </a:rPr>
              <a:t>Currently 16 projects in the water worldwide, OTN partnering with:</a:t>
            </a:r>
          </a:p>
          <a:p>
            <a:pPr marL="285750" indent="-285750">
              <a:buFont typeface="Arial" charset="0"/>
              <a:buChar char="•"/>
            </a:pPr>
            <a:r>
              <a:rPr lang="en-US" dirty="0">
                <a:solidFill>
                  <a:schemeClr val="tx2"/>
                </a:solidFill>
              </a:rPr>
              <a:t>Private Industry (oil and gas, energy, tidal power, aquaculture, marine engineering)</a:t>
            </a:r>
          </a:p>
          <a:p>
            <a:pPr marL="285750" indent="-285750">
              <a:buFont typeface="Arial" charset="0"/>
              <a:buChar char="•"/>
            </a:pPr>
            <a:r>
              <a:rPr lang="en-US" dirty="0">
                <a:solidFill>
                  <a:schemeClr val="tx2"/>
                </a:solidFill>
              </a:rPr>
              <a:t>Scientific / Research organizations (DFO, Universities, NOAA)</a:t>
            </a:r>
          </a:p>
          <a:p>
            <a:pPr marL="285750" indent="-285750">
              <a:buFont typeface="Arial" charset="0"/>
              <a:buChar char="•"/>
            </a:pPr>
            <a:r>
              <a:rPr lang="en-US" dirty="0">
                <a:solidFill>
                  <a:schemeClr val="tx2"/>
                </a:solidFill>
              </a:rPr>
              <a:t>Ocean Observing Networks (</a:t>
            </a:r>
            <a:r>
              <a:rPr lang="en-US" dirty="0" err="1">
                <a:solidFill>
                  <a:schemeClr val="tx2"/>
                </a:solidFill>
              </a:rPr>
              <a:t>SmartBay</a:t>
            </a:r>
            <a:r>
              <a:rPr lang="en-US" dirty="0">
                <a:solidFill>
                  <a:schemeClr val="tx2"/>
                </a:solidFill>
              </a:rPr>
              <a:t> Ireland, Ocean Networks Canada, US IOOS)</a:t>
            </a:r>
          </a:p>
          <a:p>
            <a:pPr marL="285750" indent="-285750">
              <a:buFont typeface="Arial" charset="0"/>
              <a:buChar char="•"/>
            </a:pPr>
            <a:r>
              <a:rPr lang="en-US" dirty="0">
                <a:solidFill>
                  <a:schemeClr val="tx2"/>
                </a:solidFill>
              </a:rPr>
              <a:t>Federal and State governments (USA, India, Brazil, France) </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2804" y="1021774"/>
            <a:ext cx="4877585" cy="2667000"/>
          </a:xfrm>
        </p:spPr>
      </p:pic>
      <p:sp>
        <p:nvSpPr>
          <p:cNvPr id="2" name="TextBox 1"/>
          <p:cNvSpPr txBox="1"/>
          <p:nvPr/>
        </p:nvSpPr>
        <p:spPr>
          <a:xfrm>
            <a:off x="4192804" y="3319442"/>
            <a:ext cx="3237186" cy="369332"/>
          </a:xfrm>
          <a:prstGeom prst="rect">
            <a:avLst/>
          </a:prstGeom>
          <a:noFill/>
        </p:spPr>
        <p:txBody>
          <a:bodyPr wrap="square" rtlCol="0">
            <a:spAutoFit/>
          </a:bodyPr>
          <a:lstStyle/>
          <a:p>
            <a:r>
              <a:rPr lang="en-US" dirty="0"/>
              <a:t>OTN Loan </a:t>
            </a:r>
            <a:r>
              <a:rPr lang="en-US"/>
              <a:t>Program Recipients</a:t>
            </a:r>
          </a:p>
        </p:txBody>
      </p:sp>
      <p:grpSp>
        <p:nvGrpSpPr>
          <p:cNvPr id="6" name="Group 5"/>
          <p:cNvGrpSpPr/>
          <p:nvPr/>
        </p:nvGrpSpPr>
        <p:grpSpPr>
          <a:xfrm>
            <a:off x="4183971" y="988035"/>
            <a:ext cx="5030299" cy="2700739"/>
            <a:chOff x="-17493" y="1394149"/>
            <a:chExt cx="5030299" cy="2700739"/>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93" y="1394149"/>
              <a:ext cx="5030299" cy="2700739"/>
            </a:xfrm>
            <a:prstGeom prst="rect">
              <a:avLst/>
            </a:prstGeom>
          </p:spPr>
        </p:pic>
        <p:sp>
          <p:nvSpPr>
            <p:cNvPr id="5" name="TextBox 4"/>
            <p:cNvSpPr txBox="1"/>
            <p:nvPr/>
          </p:nvSpPr>
          <p:spPr>
            <a:xfrm>
              <a:off x="-17493" y="3707165"/>
              <a:ext cx="4342151" cy="369332"/>
            </a:xfrm>
            <a:prstGeom prst="rect">
              <a:avLst/>
            </a:prstGeom>
            <a:noFill/>
          </p:spPr>
          <p:txBody>
            <a:bodyPr wrap="none" rtlCol="0">
              <a:spAutoFit/>
            </a:bodyPr>
            <a:lstStyle/>
            <a:p>
              <a:r>
                <a:rPr lang="en-US" dirty="0"/>
                <a:t>OTN Buoys of Opportunity Program Partners</a:t>
              </a:r>
            </a:p>
          </p:txBody>
        </p:sp>
      </p:grpSp>
      <p:sp>
        <p:nvSpPr>
          <p:cNvPr id="10" name="Rectangle 9">
            <a:extLst>
              <a:ext uri="{FF2B5EF4-FFF2-40B4-BE49-F238E27FC236}">
                <a16:creationId xmlns:a16="http://schemas.microsoft.com/office/drawing/2014/main" id="{8E21766C-BA61-6845-B32A-699D9BF06620}"/>
              </a:ext>
            </a:extLst>
          </p:cNvPr>
          <p:cNvSpPr/>
          <p:nvPr/>
        </p:nvSpPr>
        <p:spPr>
          <a:xfrm>
            <a:off x="2946396" y="110972"/>
            <a:ext cx="5901768" cy="830997"/>
          </a:xfrm>
          <a:prstGeom prst="rect">
            <a:avLst/>
          </a:prstGeom>
        </p:spPr>
        <p:txBody>
          <a:bodyPr wrap="square">
            <a:spAutoFit/>
          </a:bodyPr>
          <a:lstStyle/>
          <a:p>
            <a:r>
              <a:rPr lang="en-US" sz="4800" dirty="0">
                <a:solidFill>
                  <a:srgbClr val="1F497D"/>
                </a:solidFill>
              </a:rPr>
              <a:t>OTN </a:t>
            </a:r>
            <a:r>
              <a:rPr lang="en-US" sz="4800" b="1" dirty="0">
                <a:solidFill>
                  <a:srgbClr val="1F497D"/>
                </a:solidFill>
              </a:rPr>
              <a:t>around the world</a:t>
            </a:r>
            <a:endParaRPr lang="en-US" sz="4800" b="1" dirty="0"/>
          </a:p>
        </p:txBody>
      </p:sp>
    </p:spTree>
    <p:extLst>
      <p:ext uri="{BB962C8B-B14F-4D97-AF65-F5344CB8AC3E}">
        <p14:creationId xmlns:p14="http://schemas.microsoft.com/office/powerpoint/2010/main" val="335507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412658" y="1062530"/>
            <a:ext cx="3849329" cy="5382516"/>
          </a:xfrm>
        </p:spPr>
        <p:txBody>
          <a:bodyPr>
            <a:normAutofit/>
          </a:bodyPr>
          <a:lstStyle/>
          <a:p>
            <a:pPr marL="285750" indent="-285750">
              <a:buFont typeface="Arial" charset="0"/>
              <a:buChar char="•"/>
            </a:pPr>
            <a:r>
              <a:rPr lang="en-US" sz="1800" dirty="0"/>
              <a:t>SQL, scripts that build a Node DB</a:t>
            </a:r>
          </a:p>
          <a:p>
            <a:pPr marL="285750" indent="-285750">
              <a:buFont typeface="Arial" charset="0"/>
              <a:buChar char="•"/>
            </a:pPr>
            <a:endParaRPr lang="en-US" sz="1800" dirty="0"/>
          </a:p>
          <a:p>
            <a:pPr marL="285750" indent="-285750">
              <a:buFont typeface="Arial" charset="0"/>
              <a:buChar char="•"/>
            </a:pPr>
            <a:r>
              <a:rPr lang="en-US" sz="1800" dirty="0"/>
              <a:t>Shared processing scripts for managing data within nodes</a:t>
            </a:r>
          </a:p>
          <a:p>
            <a:pPr marL="285750" indent="-285750">
              <a:buFont typeface="Arial" charset="0"/>
              <a:buChar char="•"/>
            </a:pPr>
            <a:endParaRPr lang="en-US" sz="1800" dirty="0"/>
          </a:p>
          <a:p>
            <a:pPr marL="285750" indent="-285750">
              <a:buFont typeface="Arial" charset="0"/>
              <a:buChar char="•"/>
            </a:pPr>
            <a:r>
              <a:rPr lang="en-US" sz="1800" dirty="0"/>
              <a:t>Uniform public endpoints supporting exchange formats</a:t>
            </a:r>
          </a:p>
          <a:p>
            <a:pPr marL="285750" indent="-285750">
              <a:buFont typeface="Arial" charset="0"/>
              <a:buChar char="•"/>
            </a:pPr>
            <a:endParaRPr lang="en-US" sz="1800" dirty="0"/>
          </a:p>
          <a:p>
            <a:pPr marL="285750" indent="-285750">
              <a:buFont typeface="Arial" charset="0"/>
              <a:buChar char="•"/>
            </a:pPr>
            <a:r>
              <a:rPr lang="en-US" sz="1800" dirty="0"/>
              <a:t>Data products </a:t>
            </a:r>
            <a:r>
              <a:rPr lang="mr-IN" sz="1800" dirty="0"/>
              <a:t>–</a:t>
            </a:r>
            <a:r>
              <a:rPr lang="en-US" sz="1800" dirty="0"/>
              <a:t> standardized</a:t>
            </a:r>
          </a:p>
          <a:p>
            <a:pPr marL="742939" lvl="1" indent="-285750">
              <a:buFont typeface="Arial" charset="0"/>
              <a:buChar char="•"/>
            </a:pPr>
            <a:r>
              <a:rPr lang="en-US" sz="1600" dirty="0"/>
              <a:t>Can report up to OBIS</a:t>
            </a:r>
          </a:p>
          <a:p>
            <a:pPr marL="742939" lvl="1" indent="-285750">
              <a:buFont typeface="Arial" charset="0"/>
              <a:buChar char="•"/>
            </a:pPr>
            <a:r>
              <a:rPr lang="en-US" sz="1600" dirty="0"/>
              <a:t>Can cross-resolve tags and register in other OTN Nodes</a:t>
            </a:r>
          </a:p>
          <a:p>
            <a:pPr marL="742939" lvl="1" indent="-285750">
              <a:buFont typeface="Arial" charset="0"/>
              <a:buChar char="•"/>
            </a:pPr>
            <a:r>
              <a:rPr lang="en-US" sz="1600" dirty="0"/>
              <a:t>Working w/ node special requests for data products</a:t>
            </a:r>
          </a:p>
          <a:p>
            <a:pPr marL="285750" indent="-285750">
              <a:buFont typeface="Arial" charset="0"/>
              <a:buChar char="•"/>
            </a:pPr>
            <a:endParaRPr lang="en-US" sz="1800" dirty="0"/>
          </a:p>
          <a:p>
            <a:pPr marL="285750" indent="-285750">
              <a:buFont typeface="Arial" charset="0"/>
              <a:buChar char="•"/>
            </a:pPr>
            <a:r>
              <a:rPr lang="en-US" sz="1800" dirty="0"/>
              <a:t>DB migrations via </a:t>
            </a:r>
            <a:r>
              <a:rPr lang="en-US" sz="1800" dirty="0">
                <a:latin typeface="Courier New" charset="0"/>
                <a:ea typeface="Courier New" charset="0"/>
                <a:cs typeface="Courier New" charset="0"/>
              </a:rPr>
              <a:t>nomad</a:t>
            </a:r>
          </a:p>
          <a:p>
            <a:pPr marL="285750" indent="-285750">
              <a:buFont typeface="Arial" charset="0"/>
              <a:buChar char="•"/>
            </a:pPr>
            <a:endParaRPr lang="en-US" sz="1800" dirty="0"/>
          </a:p>
          <a:p>
            <a:pPr marL="285750" indent="-285750">
              <a:buFont typeface="Arial" charset="0"/>
              <a:buChar char="•"/>
            </a:pPr>
            <a:endParaRPr lang="en-US" dirty="0"/>
          </a:p>
        </p:txBody>
      </p:sp>
      <p:pic>
        <p:nvPicPr>
          <p:cNvPr id="6" name="Picture 5" descr="data_node_no_highligh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318" y="886992"/>
            <a:ext cx="6151867" cy="5733591"/>
          </a:xfrm>
          <a:prstGeom prst="rect">
            <a:avLst/>
          </a:prstGeom>
        </p:spPr>
      </p:pic>
      <p:sp>
        <p:nvSpPr>
          <p:cNvPr id="7" name="Rectangle 6">
            <a:extLst>
              <a:ext uri="{FF2B5EF4-FFF2-40B4-BE49-F238E27FC236}">
                <a16:creationId xmlns:a16="http://schemas.microsoft.com/office/drawing/2014/main" id="{6C3DA7A7-0E07-0C46-8EBF-6AA5C1E760AC}"/>
              </a:ext>
            </a:extLst>
          </p:cNvPr>
          <p:cNvSpPr/>
          <p:nvPr/>
        </p:nvSpPr>
        <p:spPr>
          <a:xfrm>
            <a:off x="2846439" y="110972"/>
            <a:ext cx="6001725" cy="830997"/>
          </a:xfrm>
          <a:prstGeom prst="rect">
            <a:avLst/>
          </a:prstGeom>
        </p:spPr>
        <p:txBody>
          <a:bodyPr wrap="square">
            <a:spAutoFit/>
          </a:bodyPr>
          <a:lstStyle/>
          <a:p>
            <a:r>
              <a:rPr lang="en-US" sz="4800" dirty="0">
                <a:solidFill>
                  <a:srgbClr val="1F497D"/>
                </a:solidFill>
              </a:rPr>
              <a:t>OTN </a:t>
            </a:r>
            <a:r>
              <a:rPr lang="en-US" sz="4800" b="1" dirty="0">
                <a:solidFill>
                  <a:srgbClr val="1F497D"/>
                </a:solidFill>
              </a:rPr>
              <a:t>database partners</a:t>
            </a:r>
            <a:endParaRPr lang="en-US" sz="4800" dirty="0"/>
          </a:p>
        </p:txBody>
      </p:sp>
    </p:spTree>
    <p:extLst>
      <p:ext uri="{BB962C8B-B14F-4D97-AF65-F5344CB8AC3E}">
        <p14:creationId xmlns:p14="http://schemas.microsoft.com/office/powerpoint/2010/main" val="2355074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95797" y="6102443"/>
            <a:ext cx="3197991" cy="300082"/>
          </a:xfrm>
          <a:prstGeom prst="rect">
            <a:avLst/>
          </a:prstGeom>
          <a:noFill/>
        </p:spPr>
        <p:txBody>
          <a:bodyPr wrap="none" rtlCol="0">
            <a:spAutoFit/>
          </a:bodyPr>
          <a:lstStyle/>
          <a:p>
            <a:r>
              <a:rPr lang="en-US" sz="1350" dirty="0"/>
              <a:t>All arrows == </a:t>
            </a:r>
            <a:r>
              <a:rPr lang="en-US" sz="1350" dirty="0" err="1"/>
              <a:t>GitLab</a:t>
            </a:r>
            <a:r>
              <a:rPr lang="en-US" sz="1350" dirty="0"/>
              <a:t>-shared Python/SQL scripts</a:t>
            </a:r>
          </a:p>
        </p:txBody>
      </p:sp>
      <p:grpSp>
        <p:nvGrpSpPr>
          <p:cNvPr id="6" name="Group 5"/>
          <p:cNvGrpSpPr/>
          <p:nvPr/>
        </p:nvGrpSpPr>
        <p:grpSpPr>
          <a:xfrm>
            <a:off x="628651" y="1376186"/>
            <a:ext cx="8002859" cy="10356641"/>
            <a:chOff x="628651" y="1376186"/>
            <a:chExt cx="8002859" cy="10356641"/>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1" y="1376186"/>
              <a:ext cx="8002859" cy="10356641"/>
            </a:xfrm>
            <a:prstGeom prst="rect">
              <a:avLst/>
            </a:prstGeom>
          </p:spPr>
        </p:pic>
        <p:sp>
          <p:nvSpPr>
            <p:cNvPr id="3" name="TextBox 2"/>
            <p:cNvSpPr txBox="1"/>
            <p:nvPr/>
          </p:nvSpPr>
          <p:spPr>
            <a:xfrm>
              <a:off x="3637243" y="3869002"/>
              <a:ext cx="1065385" cy="246221"/>
            </a:xfrm>
            <a:prstGeom prst="rect">
              <a:avLst/>
            </a:prstGeom>
            <a:solidFill>
              <a:schemeClr val="bg1"/>
            </a:solidFill>
          </p:spPr>
          <p:txBody>
            <a:bodyPr wrap="square" rtlCol="0">
              <a:spAutoFit/>
            </a:bodyPr>
            <a:lstStyle/>
            <a:p>
              <a:pPr algn="ctr"/>
              <a:r>
                <a:rPr lang="en-US" sz="1000" dirty="0">
                  <a:latin typeface="Arial" panose="020B0604020202020204" pitchFamily="34" charset="0"/>
                  <a:cs typeface="Arial" panose="020B0604020202020204" pitchFamily="34" charset="0"/>
                </a:rPr>
                <a:t>Parent Schema</a:t>
              </a: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8684" y="4115223"/>
            <a:ext cx="813965" cy="813965"/>
          </a:xfrm>
          <a:prstGeom prst="rect">
            <a:avLst/>
          </a:prstGeom>
        </p:spPr>
      </p:pic>
      <p:cxnSp>
        <p:nvCxnSpPr>
          <p:cNvPr id="9" name="Straight Arrow Connector 8"/>
          <p:cNvCxnSpPr/>
          <p:nvPr/>
        </p:nvCxnSpPr>
        <p:spPr bwMode="auto">
          <a:xfrm>
            <a:off x="7795846" y="5363415"/>
            <a:ext cx="152838" cy="2626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TextBox 10"/>
          <p:cNvSpPr txBox="1"/>
          <p:nvPr/>
        </p:nvSpPr>
        <p:spPr>
          <a:xfrm>
            <a:off x="7630338" y="5626100"/>
            <a:ext cx="1001172" cy="369332"/>
          </a:xfrm>
          <a:prstGeom prst="rect">
            <a:avLst/>
          </a:prstGeom>
          <a:noFill/>
        </p:spPr>
        <p:txBody>
          <a:bodyPr wrap="none" rtlCol="0">
            <a:spAutoFit/>
          </a:bodyPr>
          <a:lstStyle/>
          <a:p>
            <a:r>
              <a:rPr lang="en-US"/>
              <a:t>ATN DAC</a:t>
            </a:r>
          </a:p>
        </p:txBody>
      </p:sp>
      <p:sp>
        <p:nvSpPr>
          <p:cNvPr id="10" name="Rectangle 9">
            <a:extLst>
              <a:ext uri="{FF2B5EF4-FFF2-40B4-BE49-F238E27FC236}">
                <a16:creationId xmlns:a16="http://schemas.microsoft.com/office/drawing/2014/main" id="{077D3B72-7DD4-8842-8FC0-4A8972AAB0D9}"/>
              </a:ext>
            </a:extLst>
          </p:cNvPr>
          <p:cNvSpPr/>
          <p:nvPr/>
        </p:nvSpPr>
        <p:spPr>
          <a:xfrm>
            <a:off x="3505200" y="110972"/>
            <a:ext cx="5342964" cy="830997"/>
          </a:xfrm>
          <a:prstGeom prst="rect">
            <a:avLst/>
          </a:prstGeom>
        </p:spPr>
        <p:txBody>
          <a:bodyPr wrap="square">
            <a:spAutoFit/>
          </a:bodyPr>
          <a:lstStyle/>
          <a:p>
            <a:r>
              <a:rPr lang="en-US" sz="4800" dirty="0">
                <a:solidFill>
                  <a:srgbClr val="1F497D"/>
                </a:solidFill>
              </a:rPr>
              <a:t>how </a:t>
            </a:r>
            <a:r>
              <a:rPr lang="en-US" sz="4800" b="1" dirty="0">
                <a:solidFill>
                  <a:srgbClr val="1F497D"/>
                </a:solidFill>
              </a:rPr>
              <a:t>the data moves</a:t>
            </a:r>
            <a:endParaRPr lang="en-US" sz="4800" dirty="0"/>
          </a:p>
        </p:txBody>
      </p:sp>
    </p:spTree>
    <p:extLst>
      <p:ext uri="{BB962C8B-B14F-4D97-AF65-F5344CB8AC3E}">
        <p14:creationId xmlns:p14="http://schemas.microsoft.com/office/powerpoint/2010/main" val="2445512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5031" y="1206440"/>
            <a:ext cx="3861570" cy="5632311"/>
          </a:xfrm>
          <a:prstGeom prst="rect">
            <a:avLst/>
          </a:prstGeom>
          <a:noFill/>
        </p:spPr>
        <p:txBody>
          <a:bodyPr wrap="none" rtlCol="0">
            <a:spAutoFit/>
          </a:bodyPr>
          <a:lstStyle/>
          <a:p>
            <a:r>
              <a:rPr lang="en-US" dirty="0">
                <a:solidFill>
                  <a:schemeClr val="tx2"/>
                </a:solidFill>
              </a:rPr>
              <a:t>Third iteration of the OTN Data</a:t>
            </a:r>
          </a:p>
          <a:p>
            <a:r>
              <a:rPr lang="en-US" dirty="0">
                <a:solidFill>
                  <a:schemeClr val="tx2"/>
                </a:solidFill>
              </a:rPr>
              <a:t>Management Workshop</a:t>
            </a:r>
          </a:p>
          <a:p>
            <a:r>
              <a:rPr lang="en-US" dirty="0">
                <a:solidFill>
                  <a:schemeClr val="tx2"/>
                </a:solidFill>
              </a:rPr>
              <a:t>was held in Halifax mid-2017</a:t>
            </a:r>
          </a:p>
          <a:p>
            <a:r>
              <a:rPr lang="en-US" dirty="0">
                <a:solidFill>
                  <a:schemeClr val="tx2"/>
                </a:solidFill>
              </a:rPr>
              <a:t>Data Managers attended from:</a:t>
            </a:r>
          </a:p>
          <a:p>
            <a:pPr marL="285750" indent="-285750">
              <a:buFont typeface="Arial" charset="0"/>
              <a:buChar char="•"/>
            </a:pPr>
            <a:r>
              <a:rPr lang="en-US" dirty="0">
                <a:solidFill>
                  <a:schemeClr val="tx2"/>
                </a:solidFill>
              </a:rPr>
              <a:t>FACT </a:t>
            </a:r>
          </a:p>
          <a:p>
            <a:pPr marL="285750" indent="-285750">
              <a:buFont typeface="Arial" charset="0"/>
              <a:buChar char="•"/>
            </a:pPr>
            <a:r>
              <a:rPr lang="en-US" dirty="0">
                <a:solidFill>
                  <a:schemeClr val="tx2"/>
                </a:solidFill>
              </a:rPr>
              <a:t>DFO Ottawa</a:t>
            </a:r>
          </a:p>
          <a:p>
            <a:pPr marL="285750" indent="-285750">
              <a:buFont typeface="Arial" charset="0"/>
              <a:buChar char="•"/>
            </a:pPr>
            <a:r>
              <a:rPr lang="en-US" dirty="0">
                <a:solidFill>
                  <a:schemeClr val="tx2"/>
                </a:solidFill>
              </a:rPr>
              <a:t>SAIAB – OTN South Africa Node</a:t>
            </a:r>
          </a:p>
          <a:p>
            <a:endParaRPr lang="en-US" dirty="0">
              <a:solidFill>
                <a:schemeClr val="tx2"/>
              </a:solidFill>
            </a:endParaRPr>
          </a:p>
          <a:p>
            <a:r>
              <a:rPr lang="en-US" b="1" dirty="0">
                <a:solidFill>
                  <a:schemeClr val="tx2"/>
                </a:solidFill>
              </a:rPr>
              <a:t>Current cross-compatible databases:</a:t>
            </a:r>
          </a:p>
          <a:p>
            <a:pPr marL="285750" indent="-285750">
              <a:buFont typeface="Arial" charset="0"/>
              <a:buChar char="•"/>
            </a:pPr>
            <a:r>
              <a:rPr lang="en-US" dirty="0">
                <a:solidFill>
                  <a:schemeClr val="tx2"/>
                </a:solidFill>
              </a:rPr>
              <a:t>OTN Global (Arctic + N. Atl. + Med)</a:t>
            </a:r>
          </a:p>
          <a:p>
            <a:pPr marL="285750" indent="-285750">
              <a:buFont typeface="Arial" charset="0"/>
              <a:buChar char="•"/>
            </a:pPr>
            <a:r>
              <a:rPr lang="en-US" dirty="0">
                <a:solidFill>
                  <a:schemeClr val="tx2"/>
                </a:solidFill>
              </a:rPr>
              <a:t>OTN Pacific (Pacific)</a:t>
            </a:r>
          </a:p>
          <a:p>
            <a:pPr marL="285750" indent="-285750">
              <a:buFont typeface="Arial" charset="0"/>
              <a:buChar char="•"/>
            </a:pPr>
            <a:r>
              <a:rPr lang="en-US" dirty="0">
                <a:solidFill>
                  <a:schemeClr val="tx2"/>
                </a:solidFill>
              </a:rPr>
              <a:t>OTN South Africa </a:t>
            </a:r>
          </a:p>
          <a:p>
            <a:pPr marL="285750" indent="-285750">
              <a:buFont typeface="Arial" charset="0"/>
              <a:buChar char="•"/>
            </a:pPr>
            <a:r>
              <a:rPr lang="en-US" dirty="0">
                <a:solidFill>
                  <a:schemeClr val="tx2"/>
                </a:solidFill>
              </a:rPr>
              <a:t>OTN Brazil  (S. Atl.)</a:t>
            </a:r>
          </a:p>
          <a:p>
            <a:pPr marL="285750" indent="-285750">
              <a:buFont typeface="Arial" charset="0"/>
              <a:buChar char="•"/>
            </a:pPr>
            <a:r>
              <a:rPr lang="en-US" dirty="0">
                <a:solidFill>
                  <a:schemeClr val="tx2"/>
                </a:solidFill>
              </a:rPr>
              <a:t>FACT  (N. Atlantic)</a:t>
            </a:r>
          </a:p>
          <a:p>
            <a:pPr marL="742950" lvl="1" indent="-285750">
              <a:buFont typeface="Wingdings" charset="2"/>
              <a:buChar char="Ø"/>
            </a:pPr>
            <a:r>
              <a:rPr lang="en-US" dirty="0">
                <a:solidFill>
                  <a:schemeClr val="tx2"/>
                </a:solidFill>
              </a:rPr>
              <a:t>USCAN (Caribbean)</a:t>
            </a:r>
          </a:p>
          <a:p>
            <a:pPr marL="285750" indent="-285750">
              <a:buFont typeface="Arial" charset="0"/>
              <a:buChar char="•"/>
            </a:pPr>
            <a:r>
              <a:rPr lang="en-US" dirty="0">
                <a:solidFill>
                  <a:schemeClr val="tx2"/>
                </a:solidFill>
              </a:rPr>
              <a:t>MATOS  (N. Atlantic)</a:t>
            </a:r>
          </a:p>
          <a:p>
            <a:r>
              <a:rPr lang="en-US" b="1" dirty="0">
                <a:solidFill>
                  <a:schemeClr val="tx2"/>
                </a:solidFill>
              </a:rPr>
              <a:t>Committed Data Partners:</a:t>
            </a:r>
          </a:p>
          <a:p>
            <a:r>
              <a:rPr lang="en-US" dirty="0">
                <a:solidFill>
                  <a:schemeClr val="tx2"/>
                </a:solidFill>
              </a:rPr>
              <a:t>	European Telemetry Network</a:t>
            </a:r>
          </a:p>
          <a:p>
            <a:r>
              <a:rPr lang="en-US" dirty="0">
                <a:solidFill>
                  <a:schemeClr val="tx2"/>
                </a:solidFill>
              </a:rPr>
              <a:t>	IMOS-AT (Australia)</a:t>
            </a:r>
          </a:p>
          <a:p>
            <a:r>
              <a:rPr lang="en-US" dirty="0">
                <a:solidFill>
                  <a:schemeClr val="tx2"/>
                </a:solidFill>
              </a:rPr>
              <a:t>	GLATOS (Great Lakes)</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26" t="17256" r="14310" b="13601"/>
          <a:stretch/>
        </p:blipFill>
        <p:spPr>
          <a:xfrm>
            <a:off x="4125344" y="1206440"/>
            <a:ext cx="5018655" cy="3453352"/>
          </a:xfrm>
          <a:prstGeom prst="rect">
            <a:avLst/>
          </a:prstGeom>
        </p:spPr>
      </p:pic>
      <p:sp>
        <p:nvSpPr>
          <p:cNvPr id="6" name="Rectangle 5">
            <a:extLst>
              <a:ext uri="{FF2B5EF4-FFF2-40B4-BE49-F238E27FC236}">
                <a16:creationId xmlns:a16="http://schemas.microsoft.com/office/drawing/2014/main" id="{0C95D1EA-43BF-574D-B24D-7DCA3A85555C}"/>
              </a:ext>
            </a:extLst>
          </p:cNvPr>
          <p:cNvSpPr/>
          <p:nvPr/>
        </p:nvSpPr>
        <p:spPr>
          <a:xfrm>
            <a:off x="2913528" y="110972"/>
            <a:ext cx="5934635" cy="830997"/>
          </a:xfrm>
          <a:prstGeom prst="rect">
            <a:avLst/>
          </a:prstGeom>
        </p:spPr>
        <p:txBody>
          <a:bodyPr wrap="square">
            <a:spAutoFit/>
          </a:bodyPr>
          <a:lstStyle/>
          <a:p>
            <a:r>
              <a:rPr lang="en-US" sz="4800" dirty="0">
                <a:solidFill>
                  <a:srgbClr val="1F497D"/>
                </a:solidFill>
              </a:rPr>
              <a:t>who </a:t>
            </a:r>
            <a:r>
              <a:rPr lang="en-US" sz="4800" b="1" dirty="0">
                <a:solidFill>
                  <a:srgbClr val="1F497D"/>
                </a:solidFill>
              </a:rPr>
              <a:t>we bring together</a:t>
            </a:r>
            <a:endParaRPr lang="en-US" sz="4800" dirty="0"/>
          </a:p>
        </p:txBody>
      </p:sp>
    </p:spTree>
    <p:extLst>
      <p:ext uri="{BB962C8B-B14F-4D97-AF65-F5344CB8AC3E}">
        <p14:creationId xmlns:p14="http://schemas.microsoft.com/office/powerpoint/2010/main" val="516498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95A7816-9215-F947-8DFA-2C95EC798C4C}"/>
              </a:ext>
            </a:extLst>
          </p:cNvPr>
          <p:cNvGrpSpPr/>
          <p:nvPr/>
        </p:nvGrpSpPr>
        <p:grpSpPr>
          <a:xfrm>
            <a:off x="193978" y="1155038"/>
            <a:ext cx="2641674" cy="2868921"/>
            <a:chOff x="244885" y="1819076"/>
            <a:chExt cx="2641674" cy="2868921"/>
          </a:xfrm>
        </p:grpSpPr>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826" y="2322224"/>
              <a:ext cx="1301686" cy="1104609"/>
            </a:xfrm>
            <a:prstGeom prst="teardrop">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8610" y="1819076"/>
              <a:ext cx="598800" cy="1465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85" y="3617332"/>
              <a:ext cx="1220959" cy="1070665"/>
            </a:xfrm>
            <a:prstGeom prst="teardrop">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20417" y="3466565"/>
              <a:ext cx="1266142" cy="1221432"/>
            </a:xfrm>
            <a:prstGeom prst="teardrop">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 name="Rectangle 7"/>
          <p:cNvSpPr/>
          <p:nvPr/>
        </p:nvSpPr>
        <p:spPr>
          <a:xfrm>
            <a:off x="-194500" y="227679"/>
            <a:ext cx="3775166" cy="1143070"/>
          </a:xfrm>
          <a:prstGeom prst="rect">
            <a:avLst/>
          </a:prstGeom>
        </p:spPr>
        <p:txBody>
          <a:bodyPr wrap="square">
            <a:spAutoFit/>
          </a:bodyPr>
          <a:lstStyle/>
          <a:p>
            <a:pPr>
              <a:lnSpc>
                <a:spcPct val="150000"/>
              </a:lnSpc>
            </a:pPr>
            <a:endParaRPr lang="en-US" sz="2400" dirty="0">
              <a:solidFill>
                <a:schemeClr val="tx2"/>
              </a:solidFill>
              <a:latin typeface="Calibri"/>
              <a:cs typeface="Calibri"/>
            </a:endParaRPr>
          </a:p>
          <a:p>
            <a:pPr marL="800100" lvl="1" indent="-342900">
              <a:lnSpc>
                <a:spcPct val="150000"/>
              </a:lnSpc>
              <a:buFont typeface="Wingdings" charset="2"/>
              <a:buChar char="v"/>
            </a:pPr>
            <a:r>
              <a:rPr lang="en-US" sz="2400" dirty="0">
                <a:solidFill>
                  <a:srgbClr val="1F497D"/>
                </a:solidFill>
                <a:cs typeface="Calibri"/>
              </a:rPr>
              <a:t>Sensor tags</a:t>
            </a:r>
          </a:p>
        </p:txBody>
      </p:sp>
      <p:sp>
        <p:nvSpPr>
          <p:cNvPr id="6" name="Rectangle 5"/>
          <p:cNvSpPr/>
          <p:nvPr/>
        </p:nvSpPr>
        <p:spPr>
          <a:xfrm>
            <a:off x="3156272" y="722881"/>
            <a:ext cx="6222858" cy="646331"/>
          </a:xfrm>
          <a:prstGeom prst="rect">
            <a:avLst/>
          </a:prstGeom>
        </p:spPr>
        <p:txBody>
          <a:bodyPr wrap="square">
            <a:spAutoFit/>
          </a:bodyPr>
          <a:lstStyle/>
          <a:p>
            <a:pPr marL="800100" lvl="1" indent="-342900">
              <a:lnSpc>
                <a:spcPct val="150000"/>
              </a:lnSpc>
              <a:buFont typeface="Wingdings" charset="2"/>
              <a:buChar char="v"/>
            </a:pPr>
            <a:r>
              <a:rPr lang="en-US" sz="2400" dirty="0">
                <a:solidFill>
                  <a:srgbClr val="1F497D"/>
                </a:solidFill>
                <a:cs typeface="Calibri"/>
              </a:rPr>
              <a:t>Autonomous vehicles and ‘</a:t>
            </a:r>
            <a:r>
              <a:rPr lang="en-US" sz="2400" dirty="0" err="1">
                <a:solidFill>
                  <a:srgbClr val="1F497D"/>
                </a:solidFill>
                <a:cs typeface="Calibri"/>
              </a:rPr>
              <a:t>bioprobes</a:t>
            </a:r>
            <a:r>
              <a:rPr lang="en-US" sz="2400" dirty="0">
                <a:solidFill>
                  <a:srgbClr val="1F497D"/>
                </a:solidFill>
                <a:cs typeface="Calibri"/>
              </a:rPr>
              <a:t>’</a:t>
            </a:r>
          </a:p>
        </p:txBody>
      </p:sp>
      <p:sp>
        <p:nvSpPr>
          <p:cNvPr id="18" name="Rectangle 17"/>
          <p:cNvSpPr/>
          <p:nvPr/>
        </p:nvSpPr>
        <p:spPr>
          <a:xfrm>
            <a:off x="4170356" y="3153620"/>
            <a:ext cx="5208774" cy="646331"/>
          </a:xfrm>
          <a:prstGeom prst="rect">
            <a:avLst/>
          </a:prstGeom>
        </p:spPr>
        <p:txBody>
          <a:bodyPr wrap="square">
            <a:spAutoFit/>
          </a:bodyPr>
          <a:lstStyle/>
          <a:p>
            <a:pPr marL="800100" lvl="1" indent="-342900">
              <a:lnSpc>
                <a:spcPct val="150000"/>
              </a:lnSpc>
              <a:buFont typeface="Wingdings" charset="2"/>
              <a:buChar char="v"/>
            </a:pPr>
            <a:r>
              <a:rPr lang="en-US" sz="2400">
                <a:solidFill>
                  <a:srgbClr val="1F497D"/>
                </a:solidFill>
                <a:cs typeface="Calibri"/>
              </a:rPr>
              <a:t>New </a:t>
            </a:r>
            <a:r>
              <a:rPr lang="en-US" sz="2400" dirty="0">
                <a:solidFill>
                  <a:srgbClr val="1F497D"/>
                </a:solidFill>
                <a:cs typeface="Calibri"/>
              </a:rPr>
              <a:t>Technologies</a:t>
            </a:r>
          </a:p>
        </p:txBody>
      </p:sp>
      <p:grpSp>
        <p:nvGrpSpPr>
          <p:cNvPr id="4" name="Group 3">
            <a:extLst>
              <a:ext uri="{FF2B5EF4-FFF2-40B4-BE49-F238E27FC236}">
                <a16:creationId xmlns:a16="http://schemas.microsoft.com/office/drawing/2014/main" id="{4A4F9F84-810E-BC40-9F87-5185FF7C9CD0}"/>
              </a:ext>
            </a:extLst>
          </p:cNvPr>
          <p:cNvGrpSpPr/>
          <p:nvPr/>
        </p:nvGrpSpPr>
        <p:grpSpPr>
          <a:xfrm>
            <a:off x="2236212" y="4129736"/>
            <a:ext cx="6611951" cy="2170003"/>
            <a:chOff x="990070" y="4687997"/>
            <a:chExt cx="6611951" cy="2170003"/>
          </a:xfrm>
        </p:grpSpPr>
        <p:pic>
          <p:nvPicPr>
            <p:cNvPr id="14" name="Picture 13" descr="http://www.metocean.com/sites/default/files/styles/half_width/public/images/products/iridium_svp.jpg?itok=wOlhkqCb"/>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90070" y="4878496"/>
              <a:ext cx="1015608" cy="1045407"/>
            </a:xfrm>
            <a:prstGeom prst="rect">
              <a:avLst/>
            </a:prstGeom>
            <a:noFill/>
            <a:ln>
              <a:noFill/>
            </a:ln>
          </p:spPr>
        </p:pic>
        <p:pic>
          <p:nvPicPr>
            <p:cNvPr id="15" name="Picture 14" descr="http://www.aoml.noaa.gov/phod/graphics/dacdata/globpop_countries.gif"/>
            <p:cNvPicPr/>
            <p:nvPr/>
          </p:nvPicPr>
          <p:blipFill>
            <a:blip r:embed="rId8">
              <a:extLst>
                <a:ext uri="{28A0092B-C50C-407E-A947-70E740481C1C}">
                  <a14:useLocalDpi xmlns:a14="http://schemas.microsoft.com/office/drawing/2010/main" val="0"/>
                </a:ext>
              </a:extLst>
            </a:blip>
            <a:srcRect/>
            <a:stretch>
              <a:fillRect/>
            </a:stretch>
          </p:blipFill>
          <p:spPr bwMode="auto">
            <a:xfrm>
              <a:off x="2111672" y="4687997"/>
              <a:ext cx="3187971" cy="2170003"/>
            </a:xfrm>
            <a:prstGeom prst="rect">
              <a:avLst/>
            </a:prstGeom>
            <a:noFill/>
            <a:ln>
              <a:noFill/>
            </a:ln>
          </p:spPr>
        </p:pic>
        <p:pic>
          <p:nvPicPr>
            <p:cNvPr id="205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1632" y="4811229"/>
              <a:ext cx="2090389" cy="1159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 name="Group 2">
            <a:extLst>
              <a:ext uri="{FF2B5EF4-FFF2-40B4-BE49-F238E27FC236}">
                <a16:creationId xmlns:a16="http://schemas.microsoft.com/office/drawing/2014/main" id="{C622B9D0-1EE4-4A4B-93C6-CA533CA90A96}"/>
              </a:ext>
            </a:extLst>
          </p:cNvPr>
          <p:cNvGrpSpPr/>
          <p:nvPr/>
        </p:nvGrpSpPr>
        <p:grpSpPr>
          <a:xfrm>
            <a:off x="3219144" y="1303793"/>
            <a:ext cx="5835259" cy="2139555"/>
            <a:chOff x="3156272" y="2130424"/>
            <a:chExt cx="5835259" cy="2139555"/>
          </a:xfrm>
        </p:grpSpPr>
        <p:pic>
          <p:nvPicPr>
            <p:cNvPr id="12" name="Picture 11"/>
            <p:cNvPicPr>
              <a:picLocks noChangeAspect="1"/>
            </p:cNvPicPr>
            <p:nvPr/>
          </p:nvPicPr>
          <p:blipFill>
            <a:blip r:embed="rId10"/>
            <a:stretch>
              <a:fillRect/>
            </a:stretch>
          </p:blipFill>
          <p:spPr>
            <a:xfrm>
              <a:off x="3156272" y="2493222"/>
              <a:ext cx="1710503" cy="1434894"/>
            </a:xfrm>
            <a:prstGeom prst="teardrop">
              <a:avLst/>
            </a:prstGeom>
          </p:spPr>
        </p:pic>
        <p:pic>
          <p:nvPicPr>
            <p:cNvPr id="13" name="Picture 12" descr="Waveglider_inwaterNBPs.psd"/>
            <p:cNvPicPr>
              <a:picLocks noChangeAspect="1"/>
            </p:cNvPicPr>
            <p:nvPr/>
          </p:nvPicPr>
          <p:blipFill rotWithShape="1">
            <a:blip r:embed="rId11" cstate="print">
              <a:extLst>
                <a:ext uri="{28A0092B-C50C-407E-A947-70E740481C1C}">
                  <a14:useLocalDpi xmlns:a14="http://schemas.microsoft.com/office/drawing/2010/main" val="0"/>
                </a:ext>
              </a:extLst>
            </a:blip>
            <a:srcRect l="10185" t="20139" r="40555" b="22917"/>
            <a:stretch/>
          </p:blipFill>
          <p:spPr>
            <a:xfrm>
              <a:off x="4960018" y="2493222"/>
              <a:ext cx="1861863" cy="1434894"/>
            </a:xfrm>
            <a:prstGeom prst="teardrop">
              <a:avLst/>
            </a:prstGeom>
          </p:spPr>
        </p:pic>
        <p:pic>
          <p:nvPicPr>
            <p:cNvPr id="22" name="Picture 21" descr="transparentseal.tif"/>
            <p:cNvPicPr>
              <a:picLocks noChangeAspect="1"/>
            </p:cNvPicPr>
            <p:nvPr/>
          </p:nvPicPr>
          <p:blipFill>
            <a:blip r:embed="rId12">
              <a:grayscl/>
              <a:extLst>
                <a:ext uri="{BEBA8EAE-BF5A-486C-A8C5-ECC9F3942E4B}">
                  <a14:imgProps xmlns:a14="http://schemas.microsoft.com/office/drawing/2010/main">
                    <a14:imgLayer r:embed="rId13">
                      <a14:imgEffect>
                        <a14:saturation sat="200000"/>
                      </a14:imgEffect>
                    </a14:imgLayer>
                  </a14:imgProps>
                </a:ext>
                <a:ext uri="{28A0092B-C50C-407E-A947-70E740481C1C}">
                  <a14:useLocalDpi xmlns:a14="http://schemas.microsoft.com/office/drawing/2010/main" val="0"/>
                </a:ext>
              </a:extLst>
            </a:blip>
            <a:stretch>
              <a:fillRect/>
            </a:stretch>
          </p:blipFill>
          <p:spPr>
            <a:xfrm rot="21298430">
              <a:off x="6939395" y="2130424"/>
              <a:ext cx="2052136" cy="2139555"/>
            </a:xfrm>
            <a:prstGeom prst="rect">
              <a:avLst/>
            </a:prstGeom>
          </p:spPr>
        </p:pic>
      </p:grpSp>
      <p:sp>
        <p:nvSpPr>
          <p:cNvPr id="17" name="Rectangle 16">
            <a:extLst>
              <a:ext uri="{FF2B5EF4-FFF2-40B4-BE49-F238E27FC236}">
                <a16:creationId xmlns:a16="http://schemas.microsoft.com/office/drawing/2014/main" id="{714D5C82-D433-8445-9183-7BA9D02FB788}"/>
              </a:ext>
            </a:extLst>
          </p:cNvPr>
          <p:cNvSpPr/>
          <p:nvPr/>
        </p:nvSpPr>
        <p:spPr>
          <a:xfrm>
            <a:off x="4782207" y="110972"/>
            <a:ext cx="4065956" cy="830997"/>
          </a:xfrm>
          <a:prstGeom prst="rect">
            <a:avLst/>
          </a:prstGeom>
        </p:spPr>
        <p:txBody>
          <a:bodyPr wrap="square">
            <a:spAutoFit/>
          </a:bodyPr>
          <a:lstStyle/>
          <a:p>
            <a:r>
              <a:rPr lang="en-US" sz="4800" dirty="0">
                <a:solidFill>
                  <a:srgbClr val="1F497D"/>
                </a:solidFill>
              </a:rPr>
              <a:t>what</a:t>
            </a:r>
            <a:r>
              <a:rPr lang="en-US" sz="4800" b="1" dirty="0">
                <a:solidFill>
                  <a:srgbClr val="1F497D"/>
                </a:solidFill>
              </a:rPr>
              <a:t> we report</a:t>
            </a:r>
            <a:endParaRPr lang="en-US" sz="4800" dirty="0"/>
          </a:p>
        </p:txBody>
      </p:sp>
    </p:spTree>
    <p:extLst>
      <p:ext uri="{BB962C8B-B14F-4D97-AF65-F5344CB8AC3E}">
        <p14:creationId xmlns:p14="http://schemas.microsoft.com/office/powerpoint/2010/main" val="6399538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